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9" r:id="rId6"/>
    <p:sldId id="278" r:id="rId7"/>
    <p:sldId id="279" r:id="rId8"/>
    <p:sldId id="280" r:id="rId9"/>
    <p:sldId id="277" r:id="rId10"/>
    <p:sldId id="276" r:id="rId11"/>
    <p:sldId id="275" r:id="rId12"/>
    <p:sldId id="274" r:id="rId13"/>
    <p:sldId id="273" r:id="rId14"/>
    <p:sldId id="272" r:id="rId15"/>
    <p:sldId id="271" r:id="rId16"/>
    <p:sldId id="261" r:id="rId1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3ED"/>
    <a:srgbClr val="1C4FD9"/>
    <a:srgbClr val="03B899"/>
    <a:srgbClr val="0A1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p:restoredTop sz="94694"/>
  </p:normalViewPr>
  <p:slideViewPr>
    <p:cSldViewPr snapToGrid="0">
      <p:cViewPr varScale="1">
        <p:scale>
          <a:sx n="68" d="100"/>
          <a:sy n="68"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E9D1F-3D46-D249-B679-17B559C0B31A}" type="datetimeFigureOut">
              <a:rPr lang="es-PE" smtClean="0"/>
              <a:t>28/04/2024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88857-7F76-8546-A7FA-4F6DBCCA7B76}" type="slidenum">
              <a:rPr lang="es-PE" smtClean="0"/>
              <a:t>‹Nº›</a:t>
            </a:fld>
            <a:endParaRPr lang="es-PE"/>
          </a:p>
        </p:txBody>
      </p:sp>
    </p:spTree>
    <p:extLst>
      <p:ext uri="{BB962C8B-B14F-4D97-AF65-F5344CB8AC3E}">
        <p14:creationId xmlns:p14="http://schemas.microsoft.com/office/powerpoint/2010/main" val="177482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3488857-7F76-8546-A7FA-4F6DBCCA7B76}" type="slidenum">
              <a:rPr lang="es-PE" smtClean="0"/>
              <a:t>1</a:t>
            </a:fld>
            <a:endParaRPr lang="es-PE"/>
          </a:p>
        </p:txBody>
      </p:sp>
    </p:spTree>
    <p:extLst>
      <p:ext uri="{BB962C8B-B14F-4D97-AF65-F5344CB8AC3E}">
        <p14:creationId xmlns:p14="http://schemas.microsoft.com/office/powerpoint/2010/main" val="287391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3488857-7F76-8546-A7FA-4F6DBCCA7B76}" type="slidenum">
              <a:rPr lang="es-PE" smtClean="0"/>
              <a:t>4</a:t>
            </a:fld>
            <a:endParaRPr lang="es-PE"/>
          </a:p>
        </p:txBody>
      </p:sp>
    </p:spTree>
    <p:extLst>
      <p:ext uri="{BB962C8B-B14F-4D97-AF65-F5344CB8AC3E}">
        <p14:creationId xmlns:p14="http://schemas.microsoft.com/office/powerpoint/2010/main" val="277768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75C66-0BEA-BB9C-B71D-988F65862FF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4789FDC2-1769-9FF0-3E18-14D17454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E6B3C039-16C3-D329-D9B8-56F15C3604FB}"/>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7BB93E00-5AF8-7236-7466-2CE93C849A1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55DDBE7-BE47-8682-0EDB-E6CABC4A26DA}"/>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1720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80A79-8BF3-B704-253E-0C97C32EBD9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1459AFB2-E015-56C2-5590-E41711B47CC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ED986AB-5320-437B-03E0-1C92D7380C37}"/>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2EDCA730-1C43-6CF7-7E56-A22AF643B15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64E84FE-EB28-1FA5-42E6-B89FE7341C65}"/>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1663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3C7330-742E-921C-DF6D-B05F6554F99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BF36A343-BB19-469D-8A0A-3ECC9492F8C0}"/>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BC9ACC6-436B-794F-EE55-D4B38BAF9FC6}"/>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7D276538-226F-5D06-F1A5-493A28F1394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47F70C-A656-F90A-4349-A95A99A4DED5}"/>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80527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47A1A-ED8A-656F-BC98-717667D1526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7374A01A-0639-BEB5-5FC7-75C44C0D7FD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F7783F2-3E16-F575-19CA-3AAEACF0F8B0}"/>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0D3093E9-497A-5C93-61FC-73B9FB14873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AFCC117-4132-1213-8B6D-B9CC7E0D216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35341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51D73-6F8B-9F4C-FAC0-25A5441744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1E666387-0BC5-031B-9EAB-F5AAD7A8D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5454FEE-9CEC-572F-C217-D520252352BD}"/>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E43447CA-AF68-5681-D2ED-6501CAB865A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70F008F-0987-5985-AFF0-5E2441FB965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74792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5608B-8C09-7CB0-DBD0-8AFD9DA2BB0C}"/>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0DCDA931-3505-B765-C4F6-0249E9A65B2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C01A8F73-2E2F-AEBF-7CBA-B9AFFDAFD3F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E22CF377-4AE9-1AE5-BFCF-6A4C573A3621}"/>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6" name="Marcador de pie de página 5">
            <a:extLst>
              <a:ext uri="{FF2B5EF4-FFF2-40B4-BE49-F238E27FC236}">
                <a16:creationId xmlns:a16="http://schemas.microsoft.com/office/drawing/2014/main" id="{08DB47CB-3777-09AE-CF43-C400BF67F5F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47C3163-57E2-EFB1-B203-DA3449B00C68}"/>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77435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9779A-8708-D0FE-CB5E-2E111C87DDF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13AF1990-9439-C96B-4EA3-C68CC46A7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308A823-E1FD-A714-444B-4D5DDBA2DB5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F38DC736-47ED-4851-6EE5-B488CF576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A3CA0D0-6027-50F2-E760-655FB070F0B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487028ED-D0C6-FD2F-BE5B-9D3672D282A2}"/>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8" name="Marcador de pie de página 7">
            <a:extLst>
              <a:ext uri="{FF2B5EF4-FFF2-40B4-BE49-F238E27FC236}">
                <a16:creationId xmlns:a16="http://schemas.microsoft.com/office/drawing/2014/main" id="{F74F7076-90CE-BD7B-EE91-B360CEB03AE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4FAE2D1-D101-0E71-9914-F94D48112FF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5643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8FD52-D18E-288F-7AA9-A06F7E12D406}"/>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36D7660F-10B4-331E-7414-145CED14890D}"/>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4" name="Marcador de pie de página 3">
            <a:extLst>
              <a:ext uri="{FF2B5EF4-FFF2-40B4-BE49-F238E27FC236}">
                <a16:creationId xmlns:a16="http://schemas.microsoft.com/office/drawing/2014/main" id="{8233B228-97B5-354C-3276-65A2B8F9D20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D3A8F22-43A8-6D65-09A4-DDC68F8D0079}"/>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1178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823272-0A86-5F92-3392-361B05E43CEC}"/>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3" name="Marcador de pie de página 2">
            <a:extLst>
              <a:ext uri="{FF2B5EF4-FFF2-40B4-BE49-F238E27FC236}">
                <a16:creationId xmlns:a16="http://schemas.microsoft.com/office/drawing/2014/main" id="{00E9D3FF-B71A-4D64-F49D-F03EF620C688}"/>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8F183E25-8636-DC19-48EC-16E2DE215CF7}"/>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99479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B0B58-85DF-4F3B-D7E5-5C8D747EFDC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52705063-6DD8-F2F0-AB52-BA78BEA00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03A6399A-13D8-7F3D-B79B-DE00BE63D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19F231A-0349-2DB5-7431-593489ACA9AC}"/>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6" name="Marcador de pie de página 5">
            <a:extLst>
              <a:ext uri="{FF2B5EF4-FFF2-40B4-BE49-F238E27FC236}">
                <a16:creationId xmlns:a16="http://schemas.microsoft.com/office/drawing/2014/main" id="{06D85280-38D3-F78A-3484-65A3C19B7B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CC5580B-3E9C-6521-C465-128B3CA1E984}"/>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388867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85A7C-35CB-A5BB-A3C9-8E5FAF4C2AB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67EB81B6-0C2C-EF1B-8B5A-5667EF1EE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ED9CD323-44FE-4D6F-CDE4-15C6600E2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F2D0EE4-FB49-E888-E1BE-F3F1AC3BBF32}"/>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6" name="Marcador de pie de página 5">
            <a:extLst>
              <a:ext uri="{FF2B5EF4-FFF2-40B4-BE49-F238E27FC236}">
                <a16:creationId xmlns:a16="http://schemas.microsoft.com/office/drawing/2014/main" id="{06CF933F-CC1F-BFE2-78DF-FBA37B5A974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43F8BAE-17B4-19EC-39E1-BCF49E383F36}"/>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62698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AAA52A8-34A2-7ACB-3E3A-14898E636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B38460DE-B273-8EC1-9F99-F616FAF3D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069D8D97-136E-801C-667D-81F0740B7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40DBEE76-78F8-FDD1-FBA8-510D19401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D30DBDC-0C9A-8101-34DD-12CEA55E3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CAECF-E3C1-9346-BF7A-A246CABF548A}" type="slidenum">
              <a:rPr lang="es-PE" smtClean="0"/>
              <a:t>‹Nº›</a:t>
            </a:fld>
            <a:endParaRPr lang="es-PE"/>
          </a:p>
        </p:txBody>
      </p:sp>
    </p:spTree>
    <p:extLst>
      <p:ext uri="{BB962C8B-B14F-4D97-AF65-F5344CB8AC3E}">
        <p14:creationId xmlns:p14="http://schemas.microsoft.com/office/powerpoint/2010/main" val="388887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supplier.ariba.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FDD530D-23E7-74BB-4D19-FF4F9DC41342}"/>
              </a:ext>
            </a:extLst>
          </p:cNvPr>
          <p:cNvSpPr txBox="1"/>
          <p:nvPr/>
        </p:nvSpPr>
        <p:spPr>
          <a:xfrm>
            <a:off x="4063532" y="3512900"/>
            <a:ext cx="7504386" cy="1384995"/>
          </a:xfrm>
          <a:prstGeom prst="rect">
            <a:avLst/>
          </a:prstGeom>
          <a:noFill/>
        </p:spPr>
        <p:txBody>
          <a:bodyPr wrap="square" rtlCol="0">
            <a:spAutoFit/>
          </a:bodyPr>
          <a:lstStyle/>
          <a:p>
            <a:r>
              <a:rPr lang="es-ES" sz="4200" b="1" dirty="0">
                <a:solidFill>
                  <a:srgbClr val="1C4FD9"/>
                </a:solidFill>
                <a:latin typeface="BerlingskeSerif-DBd" panose="02000703080000020004" pitchFamily="2" charset="0"/>
              </a:rPr>
              <a:t>Participación de los proveedores en una Subasta</a:t>
            </a:r>
            <a:endParaRPr lang="es-PE" sz="4200" b="1" dirty="0">
              <a:solidFill>
                <a:srgbClr val="1C4FD9"/>
              </a:solidFill>
              <a:latin typeface="BerlingskeSerif-DBd" panose="02000703080000020004" pitchFamily="2" charset="0"/>
            </a:endParaRPr>
          </a:p>
        </p:txBody>
      </p:sp>
      <p:sp>
        <p:nvSpPr>
          <p:cNvPr id="8" name="CuadroTexto 7">
            <a:extLst>
              <a:ext uri="{FF2B5EF4-FFF2-40B4-BE49-F238E27FC236}">
                <a16:creationId xmlns:a16="http://schemas.microsoft.com/office/drawing/2014/main" id="{53A43AE8-B5E0-A2AD-402C-EBE941D2B5C7}"/>
              </a:ext>
            </a:extLst>
          </p:cNvPr>
          <p:cNvSpPr txBox="1"/>
          <p:nvPr/>
        </p:nvSpPr>
        <p:spPr>
          <a:xfrm>
            <a:off x="4063532" y="2606437"/>
            <a:ext cx="4250474" cy="738664"/>
          </a:xfrm>
          <a:prstGeom prst="rect">
            <a:avLst/>
          </a:prstGeom>
          <a:noFill/>
        </p:spPr>
        <p:txBody>
          <a:bodyPr wrap="square" rtlCol="0">
            <a:spAutoFit/>
          </a:bodyPr>
          <a:lstStyle/>
          <a:p>
            <a:r>
              <a:rPr lang="es-PE" sz="4200" dirty="0">
                <a:solidFill>
                  <a:srgbClr val="DEE3ED"/>
                </a:solidFill>
                <a:latin typeface="Stelvio Grotesk Regular" pitchFamily="2" charset="0"/>
              </a:rPr>
              <a:t>ARIBA NETWORK</a:t>
            </a:r>
          </a:p>
        </p:txBody>
      </p:sp>
      <p:sp>
        <p:nvSpPr>
          <p:cNvPr id="3" name="CuadroTexto 2">
            <a:extLst>
              <a:ext uri="{FF2B5EF4-FFF2-40B4-BE49-F238E27FC236}">
                <a16:creationId xmlns:a16="http://schemas.microsoft.com/office/drawing/2014/main" id="{0AF805F9-8409-9075-47D5-6C13C11FB21D}"/>
              </a:ext>
            </a:extLst>
          </p:cNvPr>
          <p:cNvSpPr txBox="1"/>
          <p:nvPr/>
        </p:nvSpPr>
        <p:spPr>
          <a:xfrm>
            <a:off x="7355896" y="201050"/>
            <a:ext cx="4397142" cy="323165"/>
          </a:xfrm>
          <a:prstGeom prst="rect">
            <a:avLst/>
          </a:prstGeom>
          <a:noFill/>
        </p:spPr>
        <p:txBody>
          <a:bodyPr wrap="square" rtlCol="0">
            <a:spAutoFit/>
          </a:bodyPr>
          <a:lstStyle/>
          <a:p>
            <a:pPr algn="r"/>
            <a:r>
              <a:rPr lang="es-PE" sz="1500" spc="300" dirty="0">
                <a:solidFill>
                  <a:schemeClr val="bg1"/>
                </a:solidFill>
                <a:latin typeface="Avenir Next Condensed" panose="020B0506020202020204" pitchFamily="34" charset="0"/>
              </a:rPr>
              <a:t>LOGÍSTICA</a:t>
            </a:r>
          </a:p>
        </p:txBody>
      </p:sp>
    </p:spTree>
    <p:extLst>
      <p:ext uri="{BB962C8B-B14F-4D97-AF65-F5344CB8AC3E}">
        <p14:creationId xmlns:p14="http://schemas.microsoft.com/office/powerpoint/2010/main" val="54690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385076"/>
            <a:ext cx="11519451" cy="1323439"/>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Haciendo clic en el artículo en la columna de la izquierda, se podrá visualizar cierta información referente a ese artículo. Esa información es: Valor inicial, valor de reserva, puja líder, el decremento de puja establecido por USIL y un gráfico de la evolución del artículo en la subasta. Los postores no podrán ver el nombre de los demás participantes ni sus pujas. Solo podrán ver la puja líder de la subasta (sea la puja líder propia o de otro postor). Para volver a la vista donde se envían las pujas, deberá hacer clic en “Ver todos los lotes” en la columna de la izquierda.</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581689" y="453399"/>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Pujas de los Proveedores</a:t>
            </a:r>
          </a:p>
        </p:txBody>
      </p:sp>
      <p:pic>
        <p:nvPicPr>
          <p:cNvPr id="3" name="Imagen 2"/>
          <p:cNvPicPr>
            <a:picLocks noChangeAspect="1"/>
          </p:cNvPicPr>
          <p:nvPr/>
        </p:nvPicPr>
        <p:blipFill>
          <a:blip r:embed="rId3"/>
          <a:stretch>
            <a:fillRect/>
          </a:stretch>
        </p:blipFill>
        <p:spPr>
          <a:xfrm>
            <a:off x="651440" y="1195751"/>
            <a:ext cx="9602127" cy="3954118"/>
          </a:xfrm>
          <a:prstGeom prst="rect">
            <a:avLst/>
          </a:prstGeom>
          <a:noFill/>
        </p:spPr>
      </p:pic>
    </p:spTree>
    <p:extLst>
      <p:ext uri="{BB962C8B-B14F-4D97-AF65-F5344CB8AC3E}">
        <p14:creationId xmlns:p14="http://schemas.microsoft.com/office/powerpoint/2010/main" val="48404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071180"/>
            <a:ext cx="10726035" cy="1323439"/>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La puja líder también podrá ser vista en la vista donde se envían las propuestas, en la columna a la derecha del precio denominada “Líder”. </a:t>
            </a:r>
          </a:p>
          <a:p>
            <a:pPr marL="285750" indent="-285750">
              <a:buFont typeface="Wingdings" panose="05000000000000000000" pitchFamily="2" charset="2"/>
              <a:buChar char="ü"/>
            </a:pPr>
            <a:r>
              <a:rPr lang="es-ES" b="1" dirty="0">
                <a:solidFill>
                  <a:schemeClr val="tx1"/>
                </a:solidFill>
              </a:rPr>
              <a:t>Una vez la subasta haya finalizado, ningún proveedor podrá enviar nuevas pujas o corregir las anteriores. El estado del evento se modificará a “Selección Pendiente”.</a:t>
            </a:r>
          </a:p>
          <a:p>
            <a:pPr marL="285750" indent="-285750">
              <a:buFont typeface="Wingdings" panose="05000000000000000000" pitchFamily="2" charset="2"/>
              <a:buChar char="ü"/>
            </a:pPr>
            <a:r>
              <a:rPr lang="es-ES" b="1" dirty="0">
                <a:solidFill>
                  <a:schemeClr val="tx1"/>
                </a:solidFill>
              </a:rPr>
              <a:t>Aprobado la adjudicación al postor acreedor de la puja, el evento se mostrará como finalizado. </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Pujas de los Proveedores</a:t>
            </a:r>
          </a:p>
        </p:txBody>
      </p:sp>
      <p:pic>
        <p:nvPicPr>
          <p:cNvPr id="2" name="Imagen 1"/>
          <p:cNvPicPr>
            <a:picLocks noChangeAspect="1"/>
          </p:cNvPicPr>
          <p:nvPr/>
        </p:nvPicPr>
        <p:blipFill>
          <a:blip r:embed="rId3"/>
          <a:stretch>
            <a:fillRect/>
          </a:stretch>
        </p:blipFill>
        <p:spPr>
          <a:xfrm>
            <a:off x="607702" y="1392702"/>
            <a:ext cx="9473598" cy="329184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319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520674" y="5652362"/>
            <a:ext cx="10156704" cy="830997"/>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Si el proveedor desea imprimir el contenido del evento, deberá hacer clic en “Revisar detalles de evento” en la columna de la izquierda y seleccionar alguna de las opciones disponibles.</a:t>
            </a:r>
          </a:p>
          <a:p>
            <a:endParaRPr lang="es-ES" dirty="0"/>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Descargar Información de Subasta</a:t>
            </a:r>
          </a:p>
        </p:txBody>
      </p:sp>
      <p:pic>
        <p:nvPicPr>
          <p:cNvPr id="3" name="Imagen 2"/>
          <p:cNvPicPr>
            <a:picLocks noChangeAspect="1"/>
          </p:cNvPicPr>
          <p:nvPr/>
        </p:nvPicPr>
        <p:blipFill>
          <a:blip r:embed="rId3"/>
          <a:stretch>
            <a:fillRect/>
          </a:stretch>
        </p:blipFill>
        <p:spPr>
          <a:xfrm>
            <a:off x="520674" y="1594196"/>
            <a:ext cx="10156704" cy="3912651"/>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36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69AE72F6-4D75-80D0-E84D-C1D53BA7E7D4}"/>
              </a:ext>
            </a:extLst>
          </p:cNvPr>
          <p:cNvSpPr txBox="1"/>
          <p:nvPr/>
        </p:nvSpPr>
        <p:spPr>
          <a:xfrm>
            <a:off x="2034526" y="3246406"/>
            <a:ext cx="4717966" cy="1477328"/>
          </a:xfrm>
          <a:prstGeom prst="rect">
            <a:avLst/>
          </a:prstGeom>
          <a:noFill/>
        </p:spPr>
        <p:txBody>
          <a:bodyPr wrap="square" rtlCol="0">
            <a:spAutoFit/>
          </a:bodyPr>
          <a:lstStyle/>
          <a:p>
            <a:r>
              <a:rPr lang="es-PE" sz="9000" b="1" dirty="0">
                <a:solidFill>
                  <a:schemeClr val="bg1"/>
                </a:solidFill>
                <a:latin typeface="Stelvio Grotesk Regular" pitchFamily="2" charset="0"/>
              </a:rPr>
              <a:t>GRACIAS</a:t>
            </a:r>
            <a:endParaRPr lang="es-PE" sz="9000" b="1" dirty="0">
              <a:solidFill>
                <a:srgbClr val="1C4FD9"/>
              </a:solidFill>
              <a:latin typeface="Stelvio Grotesk Regular" pitchFamily="2" charset="0"/>
            </a:endParaRPr>
          </a:p>
        </p:txBody>
      </p:sp>
      <p:pic>
        <p:nvPicPr>
          <p:cNvPr id="13" name="Imagen 12">
            <a:extLst>
              <a:ext uri="{FF2B5EF4-FFF2-40B4-BE49-F238E27FC236}">
                <a16:creationId xmlns:a16="http://schemas.microsoft.com/office/drawing/2014/main" id="{5E835EAA-F8D6-3588-7BC1-B2C0ACE1176D}"/>
              </a:ext>
            </a:extLst>
          </p:cNvPr>
          <p:cNvPicPr>
            <a:picLocks noChangeAspect="1"/>
          </p:cNvPicPr>
          <p:nvPr/>
        </p:nvPicPr>
        <p:blipFill>
          <a:blip r:embed="rId3"/>
          <a:stretch>
            <a:fillRect/>
          </a:stretch>
        </p:blipFill>
        <p:spPr>
          <a:xfrm>
            <a:off x="2151239" y="2348089"/>
            <a:ext cx="3902738" cy="1097843"/>
          </a:xfrm>
          <a:prstGeom prst="rect">
            <a:avLst/>
          </a:prstGeom>
        </p:spPr>
      </p:pic>
    </p:spTree>
    <p:extLst>
      <p:ext uri="{BB962C8B-B14F-4D97-AF65-F5344CB8AC3E}">
        <p14:creationId xmlns:p14="http://schemas.microsoft.com/office/powerpoint/2010/main" val="27897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C9F7DA-4910-38F1-979B-BA9CC8422231}"/>
              </a:ext>
            </a:extLst>
          </p:cNvPr>
          <p:cNvPicPr>
            <a:picLocks noChangeAspect="1"/>
          </p:cNvPicPr>
          <p:nvPr/>
        </p:nvPicPr>
        <p:blipFill>
          <a:blip r:embed="rId2"/>
          <a:stretch>
            <a:fillRect/>
          </a:stretch>
        </p:blipFill>
        <p:spPr>
          <a:xfrm>
            <a:off x="561730" y="1295779"/>
            <a:ext cx="6075046" cy="213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7044177D-3809-4B71-8690-461C2392BD4F}"/>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  Acceso a Ariba Network</a:t>
            </a:r>
          </a:p>
        </p:txBody>
      </p:sp>
      <p:pic>
        <p:nvPicPr>
          <p:cNvPr id="8" name="Picture 2">
            <a:extLst>
              <a:ext uri="{FF2B5EF4-FFF2-40B4-BE49-F238E27FC236}">
                <a16:creationId xmlns:a16="http://schemas.microsoft.com/office/drawing/2014/main" id="{6BA8E3C0-654F-CBBA-496F-CEC670D9C929}"/>
              </a:ext>
            </a:extLst>
          </p:cNvPr>
          <p:cNvPicPr>
            <a:picLocks noChangeAspect="1"/>
          </p:cNvPicPr>
          <p:nvPr/>
        </p:nvPicPr>
        <p:blipFill rotWithShape="1">
          <a:blip r:embed="rId3"/>
          <a:srcRect r="61183"/>
          <a:stretch/>
        </p:blipFill>
        <p:spPr>
          <a:xfrm>
            <a:off x="0" y="5840444"/>
            <a:ext cx="1484873" cy="1017556"/>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2082017" y="5518225"/>
            <a:ext cx="6977575" cy="830997"/>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Los proveedores registrados en Ariba SLP recibirán la invitación a participar en la licitación a través de un correo electrónico. En el mismo aparecerá un link para acceder con el usuario y la contraseña del proveedor de Ariba Network.</a:t>
            </a:r>
          </a:p>
        </p:txBody>
      </p:sp>
      <p:pic>
        <p:nvPicPr>
          <p:cNvPr id="14" name="Imagen 13">
            <a:extLst>
              <a:ext uri="{FF2B5EF4-FFF2-40B4-BE49-F238E27FC236}">
                <a16:creationId xmlns:a16="http://schemas.microsoft.com/office/drawing/2014/main" id="{2249BD2D-DEBF-C54B-C98F-E0E6E2B551C0}"/>
              </a:ext>
            </a:extLst>
          </p:cNvPr>
          <p:cNvPicPr>
            <a:picLocks noChangeAspect="1"/>
          </p:cNvPicPr>
          <p:nvPr/>
        </p:nvPicPr>
        <p:blipFill>
          <a:blip r:embed="rId4"/>
          <a:stretch>
            <a:fillRect/>
          </a:stretch>
        </p:blipFill>
        <p:spPr>
          <a:xfrm>
            <a:off x="3006374" y="2520182"/>
            <a:ext cx="6521877" cy="2670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Interfaz de usuario gráfica, Aplicación&#10;&#10;Descripción generada automáticamente">
            <a:extLst>
              <a:ext uri="{FF2B5EF4-FFF2-40B4-BE49-F238E27FC236}">
                <a16:creationId xmlns:a16="http://schemas.microsoft.com/office/drawing/2014/main" id="{4B9FE48A-1C7B-E506-B3AA-872B74641F7B}"/>
              </a:ext>
            </a:extLst>
          </p:cNvPr>
          <p:cNvPicPr>
            <a:picLocks noChangeAspect="1"/>
          </p:cNvPicPr>
          <p:nvPr/>
        </p:nvPicPr>
        <p:blipFill>
          <a:blip r:embed="rId5"/>
          <a:stretch>
            <a:fillRect/>
          </a:stretch>
        </p:blipFill>
        <p:spPr>
          <a:xfrm>
            <a:off x="9185626" y="2974840"/>
            <a:ext cx="2824821" cy="3435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231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177D-3809-4B71-8690-461C2392BD4F}"/>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  Acceso a Ariba Network</a:t>
            </a:r>
          </a:p>
        </p:txBody>
      </p:sp>
      <p:pic>
        <p:nvPicPr>
          <p:cNvPr id="8" name="Picture 2">
            <a:extLst>
              <a:ext uri="{FF2B5EF4-FFF2-40B4-BE49-F238E27FC236}">
                <a16:creationId xmlns:a16="http://schemas.microsoft.com/office/drawing/2014/main" id="{6BA8E3C0-654F-CBBA-496F-CEC670D9C929}"/>
              </a:ext>
            </a:extLst>
          </p:cNvPr>
          <p:cNvPicPr>
            <a:picLocks noChangeAspect="1"/>
          </p:cNvPicPr>
          <p:nvPr/>
        </p:nvPicPr>
        <p:blipFill rotWithShape="1">
          <a:blip r:embed="rId2"/>
          <a:srcRect r="61183"/>
          <a:stretch/>
        </p:blipFill>
        <p:spPr>
          <a:xfrm>
            <a:off x="0" y="5840444"/>
            <a:ext cx="1484873" cy="1017556"/>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1484872" y="5579040"/>
            <a:ext cx="8262849"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De tener una cuenta ya registrada en Ariba con otro cliente, ingresar con el usuario y password ya registrado. </a:t>
            </a:r>
          </a:p>
        </p:txBody>
      </p:sp>
      <p:sp>
        <p:nvSpPr>
          <p:cNvPr id="2" name="CuadroTexto 1">
            <a:extLst>
              <a:ext uri="{FF2B5EF4-FFF2-40B4-BE49-F238E27FC236}">
                <a16:creationId xmlns:a16="http://schemas.microsoft.com/office/drawing/2014/main" id="{12A762FD-C0C9-6365-9308-56BB39CF402C}"/>
              </a:ext>
            </a:extLst>
          </p:cNvPr>
          <p:cNvSpPr txBox="1"/>
          <p:nvPr/>
        </p:nvSpPr>
        <p:spPr>
          <a:xfrm>
            <a:off x="775412" y="1434011"/>
            <a:ext cx="8262849"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La otra forma de ingresar es desde la página de Ariba:  </a:t>
            </a:r>
            <a:r>
              <a:rPr lang="es-ES" b="1" dirty="0">
                <a:solidFill>
                  <a:schemeClr val="tx1"/>
                </a:solidFill>
                <a:hlinkClick r:id="rId3"/>
              </a:rPr>
              <a:t>https://supplier.ariba.com</a:t>
            </a:r>
            <a:endParaRPr lang="es-ES" b="1" dirty="0">
              <a:solidFill>
                <a:schemeClr val="tx1"/>
              </a:solidFill>
            </a:endParaRPr>
          </a:p>
          <a:p>
            <a:r>
              <a:rPr lang="es-ES" b="1" dirty="0">
                <a:solidFill>
                  <a:schemeClr val="tx1"/>
                </a:solidFill>
              </a:rPr>
              <a:t>Y seleccionar </a:t>
            </a:r>
            <a:r>
              <a:rPr lang="es-ES" b="1" dirty="0">
                <a:solidFill>
                  <a:schemeClr val="accent2">
                    <a:lumMod val="75000"/>
                  </a:schemeClr>
                </a:solidFill>
              </a:rPr>
              <a:t>Ariba </a:t>
            </a:r>
            <a:r>
              <a:rPr lang="es-ES" b="1" dirty="0" err="1">
                <a:solidFill>
                  <a:schemeClr val="accent2">
                    <a:lumMod val="75000"/>
                  </a:schemeClr>
                </a:solidFill>
              </a:rPr>
              <a:t>Proposals</a:t>
            </a:r>
            <a:r>
              <a:rPr lang="es-ES" b="1" dirty="0">
                <a:solidFill>
                  <a:schemeClr val="accent2">
                    <a:lumMod val="75000"/>
                  </a:schemeClr>
                </a:solidFill>
              </a:rPr>
              <a:t> &amp; </a:t>
            </a:r>
            <a:r>
              <a:rPr lang="es-ES" b="1" dirty="0" err="1">
                <a:solidFill>
                  <a:schemeClr val="accent2">
                    <a:lumMod val="75000"/>
                  </a:schemeClr>
                </a:solidFill>
              </a:rPr>
              <a:t>Questionaries</a:t>
            </a:r>
            <a:endParaRPr lang="es-ES" b="1" dirty="0">
              <a:solidFill>
                <a:schemeClr val="accent2">
                  <a:lumMod val="75000"/>
                </a:schemeClr>
              </a:solidFill>
            </a:endParaRPr>
          </a:p>
        </p:txBody>
      </p:sp>
      <p:pic>
        <p:nvPicPr>
          <p:cNvPr id="7" name="Imagen 6" descr="Interfaz de usuario gráfica, Texto, Aplicación&#10;&#10;Descripción generada automáticamente">
            <a:extLst>
              <a:ext uri="{FF2B5EF4-FFF2-40B4-BE49-F238E27FC236}">
                <a16:creationId xmlns:a16="http://schemas.microsoft.com/office/drawing/2014/main" id="{332D8A9D-D132-1264-732B-FEB993FCD0BB}"/>
              </a:ext>
            </a:extLst>
          </p:cNvPr>
          <p:cNvPicPr>
            <a:picLocks noChangeAspect="1"/>
          </p:cNvPicPr>
          <p:nvPr/>
        </p:nvPicPr>
        <p:blipFill>
          <a:blip r:embed="rId4"/>
          <a:stretch>
            <a:fillRect/>
          </a:stretch>
        </p:blipFill>
        <p:spPr>
          <a:xfrm>
            <a:off x="505119" y="2270458"/>
            <a:ext cx="3450856"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nterfaz de usuario gráfica, Texto, Aplicación&#10;&#10;Descripción generada automáticamente">
            <a:extLst>
              <a:ext uri="{FF2B5EF4-FFF2-40B4-BE49-F238E27FC236}">
                <a16:creationId xmlns:a16="http://schemas.microsoft.com/office/drawing/2014/main" id="{F7BADE25-F140-F64F-1B02-F0C99561A985}"/>
              </a:ext>
            </a:extLst>
          </p:cNvPr>
          <p:cNvPicPr>
            <a:picLocks noChangeAspect="1"/>
          </p:cNvPicPr>
          <p:nvPr/>
        </p:nvPicPr>
        <p:blipFill>
          <a:blip r:embed="rId5"/>
          <a:stretch>
            <a:fillRect/>
          </a:stretch>
        </p:blipFill>
        <p:spPr>
          <a:xfrm>
            <a:off x="4074944" y="2292225"/>
            <a:ext cx="3575631"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Interfaz de usuario gráfica, Texto, Aplicación, Chat o mensaje de texto&#10;&#10;Descripción generada automáticamente">
            <a:extLst>
              <a:ext uri="{FF2B5EF4-FFF2-40B4-BE49-F238E27FC236}">
                <a16:creationId xmlns:a16="http://schemas.microsoft.com/office/drawing/2014/main" id="{433E572A-3556-DCD7-FBF2-0FA45FC84AAD}"/>
              </a:ext>
            </a:extLst>
          </p:cNvPr>
          <p:cNvPicPr>
            <a:picLocks noChangeAspect="1"/>
          </p:cNvPicPr>
          <p:nvPr/>
        </p:nvPicPr>
        <p:blipFill>
          <a:blip r:embed="rId6"/>
          <a:stretch>
            <a:fillRect/>
          </a:stretch>
        </p:blipFill>
        <p:spPr>
          <a:xfrm>
            <a:off x="7769544" y="2270458"/>
            <a:ext cx="3838463"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226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F875E9-360D-1E3C-BB50-9236CA947E2C}"/>
              </a:ext>
            </a:extLst>
          </p:cNvPr>
          <p:cNvPicPr>
            <a:picLocks noChangeAspect="1"/>
          </p:cNvPicPr>
          <p:nvPr/>
        </p:nvPicPr>
        <p:blipFill rotWithShape="1">
          <a:blip r:embed="rId3"/>
          <a:srcRect r="61183"/>
          <a:stretch/>
        </p:blipFill>
        <p:spPr>
          <a:xfrm>
            <a:off x="0" y="5938656"/>
            <a:ext cx="1341555" cy="919343"/>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1679180" y="5867350"/>
            <a:ext cx="10017488"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ingresado a la página Le aparecerán los diferentes eventos que tiene abiertos, en curso o finalizados. También podrá ver si tiene pendiente cuestionarios homologación u otras tareas.</a:t>
            </a:r>
          </a:p>
        </p:txBody>
      </p:sp>
      <p:pic>
        <p:nvPicPr>
          <p:cNvPr id="4" name="Imagen 3">
            <a:extLst>
              <a:ext uri="{FF2B5EF4-FFF2-40B4-BE49-F238E27FC236}">
                <a16:creationId xmlns:a16="http://schemas.microsoft.com/office/drawing/2014/main" id="{864B0D05-A6DF-DDC9-90FC-438E415D0913}"/>
              </a:ext>
            </a:extLst>
          </p:cNvPr>
          <p:cNvPicPr>
            <a:picLocks noChangeAspect="1"/>
          </p:cNvPicPr>
          <p:nvPr/>
        </p:nvPicPr>
        <p:blipFill>
          <a:blip r:embed="rId4"/>
          <a:stretch>
            <a:fillRect/>
          </a:stretch>
        </p:blipFill>
        <p:spPr>
          <a:xfrm>
            <a:off x="1019697" y="1365568"/>
            <a:ext cx="10339346" cy="4126864"/>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60C33523-D2BE-B0B0-729C-67F712356D0D}"/>
              </a:ext>
            </a:extLst>
          </p:cNvPr>
          <p:cNvSpPr txBox="1">
            <a:spLocks/>
          </p:cNvSpPr>
          <p:nvPr/>
        </p:nvSpPr>
        <p:spPr>
          <a:xfrm>
            <a:off x="336000"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Acceso al evento en Ariba Network</a:t>
            </a:r>
          </a:p>
        </p:txBody>
      </p:sp>
    </p:spTree>
    <p:extLst>
      <p:ext uri="{BB962C8B-B14F-4D97-AF65-F5344CB8AC3E}">
        <p14:creationId xmlns:p14="http://schemas.microsoft.com/office/powerpoint/2010/main" val="307614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255485"/>
            <a:ext cx="11519451"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Ingresar al evento al cual fue invitado Para participar, es necesario que previamente acepte los prerrequisitos. Para ello tiene que acceder a “Revisar prerrequisitos” y aceptarlos. </a:t>
            </a:r>
          </a:p>
          <a:p>
            <a:pPr marL="285750" indent="-285750">
              <a:buFont typeface="Wingdings" panose="05000000000000000000" pitchFamily="2" charset="2"/>
              <a:buChar char="ü"/>
            </a:pPr>
            <a:r>
              <a:rPr lang="es-ES" b="1" dirty="0">
                <a:solidFill>
                  <a:schemeClr val="tx1"/>
                </a:solidFill>
              </a:rPr>
              <a:t>Si selecciona “Declinar respuesta”, no podrá participar.</a:t>
            </a:r>
          </a:p>
          <a:p>
            <a:pPr marL="285750" indent="-285750">
              <a:buFont typeface="Wingdings" panose="05000000000000000000" pitchFamily="2" charset="2"/>
              <a:buChar char="ü"/>
            </a:pPr>
            <a:r>
              <a:rPr lang="es-ES" b="1" dirty="0">
                <a:solidFill>
                  <a:schemeClr val="tx1"/>
                </a:solidFill>
              </a:rPr>
              <a:t>En la parte superior derecha se encuentra el cronograma con el tiempo restante para participar en el evento. </a:t>
            </a:r>
          </a:p>
        </p:txBody>
      </p:sp>
      <p:pic>
        <p:nvPicPr>
          <p:cNvPr id="5" name="Imagen 4">
            <a:extLst>
              <a:ext uri="{FF2B5EF4-FFF2-40B4-BE49-F238E27FC236}">
                <a16:creationId xmlns:a16="http://schemas.microsoft.com/office/drawing/2014/main" id="{186AD149-4104-80FC-31BF-24EF07C0B653}"/>
              </a:ext>
            </a:extLst>
          </p:cNvPr>
          <p:cNvPicPr>
            <a:picLocks noChangeAspect="1"/>
          </p:cNvPicPr>
          <p:nvPr/>
        </p:nvPicPr>
        <p:blipFill>
          <a:blip r:embed="rId2"/>
          <a:stretch>
            <a:fillRect/>
          </a:stretch>
        </p:blipFill>
        <p:spPr>
          <a:xfrm>
            <a:off x="526593" y="1666914"/>
            <a:ext cx="11138263" cy="3032250"/>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Aceptación de Prerrequisitos</a:t>
            </a:r>
          </a:p>
        </p:txBody>
      </p:sp>
    </p:spTree>
    <p:extLst>
      <p:ext uri="{BB962C8B-B14F-4D97-AF65-F5344CB8AC3E}">
        <p14:creationId xmlns:p14="http://schemas.microsoft.com/office/powerpoint/2010/main" val="269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29646" y="1199506"/>
            <a:ext cx="7162646" cy="2531290"/>
          </a:xfrm>
          <a:prstGeom prst="rect">
            <a:avLst/>
          </a:prstGeom>
          <a:ln>
            <a:solidFill>
              <a:schemeClr val="accent1"/>
            </a:solid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3989F02B-12D2-746A-938C-C80718B99DFB}"/>
              </a:ext>
            </a:extLst>
          </p:cNvPr>
          <p:cNvSpPr txBox="1"/>
          <p:nvPr/>
        </p:nvSpPr>
        <p:spPr>
          <a:xfrm>
            <a:off x="429645" y="5231434"/>
            <a:ext cx="11049844" cy="1569660"/>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Para participar en la subasta, el postor tiene conocimiento previo del previo base y el porcentaje y/o monto de las pujas. </a:t>
            </a:r>
          </a:p>
          <a:p>
            <a:pPr marL="285750" indent="-285750">
              <a:buFont typeface="Wingdings" panose="05000000000000000000" pitchFamily="2" charset="2"/>
              <a:buChar char="ü"/>
            </a:pPr>
            <a:r>
              <a:rPr lang="es-ES" b="1" dirty="0">
                <a:solidFill>
                  <a:schemeClr val="tx1"/>
                </a:solidFill>
              </a:rPr>
              <a:t>Las pujas y el monto base lo determina USIL. </a:t>
            </a:r>
          </a:p>
          <a:p>
            <a:pPr marL="285750" indent="-285750">
              <a:buFont typeface="Wingdings" panose="05000000000000000000" pitchFamily="2" charset="2"/>
              <a:buChar char="ü"/>
            </a:pPr>
            <a:r>
              <a:rPr lang="es-ES" b="1" dirty="0">
                <a:solidFill>
                  <a:schemeClr val="tx1"/>
                </a:solidFill>
              </a:rPr>
              <a:t>Usil determina la fecha de inicio y fin de las pujas y comunica a los postores para participar del evento. </a:t>
            </a:r>
          </a:p>
          <a:p>
            <a:pPr marL="285750" indent="-285750">
              <a:buFont typeface="Wingdings" panose="05000000000000000000" pitchFamily="2" charset="2"/>
              <a:buChar char="ü"/>
            </a:pPr>
            <a:r>
              <a:rPr lang="es-ES" b="1" dirty="0">
                <a:solidFill>
                  <a:schemeClr val="tx1"/>
                </a:solidFill>
              </a:rPr>
              <a:t>El postor deberá digitar el precio por unidad en el recuadro del precio. Debe de tener en cuenta que no podrá superar el valor inicial/tope. Si pasara esto, el postor no podrá enviar la respuesta.</a:t>
            </a:r>
          </a:p>
          <a:p>
            <a:pPr marL="285750" indent="-285750">
              <a:buFont typeface="Wingdings" panose="05000000000000000000" pitchFamily="2" charset="2"/>
              <a:buChar char="ü"/>
            </a:pPr>
            <a:r>
              <a:rPr lang="es-ES" b="1" dirty="0">
                <a:solidFill>
                  <a:schemeClr val="tx1"/>
                </a:solidFill>
              </a:rPr>
              <a:t>El precio incluye el </a:t>
            </a:r>
            <a:r>
              <a:rPr lang="es-ES" b="1" dirty="0" err="1">
                <a:solidFill>
                  <a:schemeClr val="tx1"/>
                </a:solidFill>
              </a:rPr>
              <a:t>igv</a:t>
            </a:r>
            <a:r>
              <a:rPr lang="es-ES" b="1" dirty="0">
                <a:solidFill>
                  <a:schemeClr val="tx1"/>
                </a:solidFill>
              </a:rPr>
              <a:t>.</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Pujas de los Proveedores</a:t>
            </a:r>
          </a:p>
        </p:txBody>
      </p:sp>
      <p:pic>
        <p:nvPicPr>
          <p:cNvPr id="4" name="Imagen 3"/>
          <p:cNvPicPr>
            <a:picLocks noChangeAspect="1"/>
          </p:cNvPicPr>
          <p:nvPr/>
        </p:nvPicPr>
        <p:blipFill>
          <a:blip r:embed="rId4"/>
          <a:stretch>
            <a:fillRect/>
          </a:stretch>
        </p:blipFill>
        <p:spPr>
          <a:xfrm>
            <a:off x="4210124" y="2520694"/>
            <a:ext cx="7269365" cy="242020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030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817271" y="5626296"/>
            <a:ext cx="11131825"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Cuando el precio indicado sea correcto, no habrá errores al seleccionar “Enviar respuesta completa”. Saldrá un mensaje para confirmar el envío de la respuesta, el cual habrá que “Aceptar”.</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Pujas de los Proveedores</a:t>
            </a:r>
          </a:p>
        </p:txBody>
      </p:sp>
      <p:pic>
        <p:nvPicPr>
          <p:cNvPr id="3" name="Imagen 2"/>
          <p:cNvPicPr>
            <a:picLocks noChangeAspect="1"/>
          </p:cNvPicPr>
          <p:nvPr/>
        </p:nvPicPr>
        <p:blipFill>
          <a:blip r:embed="rId3"/>
          <a:stretch>
            <a:fillRect/>
          </a:stretch>
        </p:blipFill>
        <p:spPr>
          <a:xfrm>
            <a:off x="429645" y="1248391"/>
            <a:ext cx="8289809" cy="2866824"/>
          </a:xfrm>
          <a:prstGeom prst="rect">
            <a:avLst/>
          </a:prstGeom>
          <a:ln>
            <a:solidFill>
              <a:schemeClr val="accent1"/>
            </a:solid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3995531" y="2748244"/>
            <a:ext cx="7565939" cy="2432113"/>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459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29645" y="1194468"/>
            <a:ext cx="8086282" cy="2692182"/>
          </a:xfrm>
          <a:prstGeom prst="rect">
            <a:avLst/>
          </a:prstGeom>
          <a:ln>
            <a:solidFill>
              <a:schemeClr val="accent1"/>
            </a:solid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3989F02B-12D2-746A-938C-C80718B99DFB}"/>
              </a:ext>
            </a:extLst>
          </p:cNvPr>
          <p:cNvSpPr txBox="1"/>
          <p:nvPr/>
        </p:nvSpPr>
        <p:spPr>
          <a:xfrm>
            <a:off x="429646" y="5579040"/>
            <a:ext cx="11181822"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Cuando los postores acceden y ya hay respuestas, podrá liderar la puja de tres formas. </a:t>
            </a:r>
          </a:p>
          <a:p>
            <a:pPr marL="285750" indent="-285750">
              <a:buFont typeface="Wingdings" panose="05000000000000000000" pitchFamily="2" charset="2"/>
              <a:buChar char="ü"/>
            </a:pPr>
            <a:r>
              <a:rPr lang="es-ES" b="1" dirty="0">
                <a:solidFill>
                  <a:schemeClr val="tx1"/>
                </a:solidFill>
              </a:rPr>
              <a:t>Indicando un precio superior en el recuadro, haciendo clic en la </a:t>
            </a:r>
            <a:r>
              <a:rPr lang="es-ES" b="1" dirty="0">
                <a:solidFill>
                  <a:schemeClr val="accent2">
                    <a:lumMod val="75000"/>
                  </a:schemeClr>
                </a:solidFill>
              </a:rPr>
              <a:t>figurita amarilla</a:t>
            </a:r>
            <a:r>
              <a:rPr lang="es-ES" b="1" dirty="0">
                <a:solidFill>
                  <a:schemeClr val="tx1"/>
                </a:solidFill>
              </a:rPr>
              <a:t>, o haciendo clic en el botón </a:t>
            </a:r>
            <a:r>
              <a:rPr lang="es-ES" b="1" dirty="0">
                <a:solidFill>
                  <a:schemeClr val="accent2">
                    <a:lumMod val="75000"/>
                  </a:schemeClr>
                </a:solidFill>
              </a:rPr>
              <a:t>Liderar</a:t>
            </a:r>
            <a:r>
              <a:rPr lang="es-ES" b="1" dirty="0">
                <a:solidFill>
                  <a:schemeClr val="tx1"/>
                </a:solidFill>
              </a:rPr>
              <a:t>. El valor que aparecerá en el recuadro si usamos una de las formas mencionadas será el valor máximo que le permita liderar al proveedor (valor optimizado para el proveedor).</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Pujas de los Proveedores</a:t>
            </a:r>
          </a:p>
        </p:txBody>
      </p:sp>
      <p:pic>
        <p:nvPicPr>
          <p:cNvPr id="4" name="Imagen 3"/>
          <p:cNvPicPr>
            <a:picLocks noChangeAspect="1"/>
          </p:cNvPicPr>
          <p:nvPr/>
        </p:nvPicPr>
        <p:blipFill>
          <a:blip r:embed="rId4"/>
          <a:stretch>
            <a:fillRect/>
          </a:stretch>
        </p:blipFill>
        <p:spPr>
          <a:xfrm>
            <a:off x="3615494" y="2770910"/>
            <a:ext cx="7995973" cy="2662116"/>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10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6" y="5579040"/>
            <a:ext cx="11045218" cy="1569660"/>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Si el precio no cumple con las reglas de la puja establecidas previamente por USIL, cuando el postor intente enviar un precio le dará un error explicándole el motivo. Hasta que la cifra no cumpla las reglas, no se podrá enviar la puja.</a:t>
            </a:r>
          </a:p>
          <a:p>
            <a:pPr marL="285750" indent="-285750">
              <a:buFont typeface="Wingdings" panose="05000000000000000000" pitchFamily="2" charset="2"/>
              <a:buChar char="ü"/>
            </a:pPr>
            <a:r>
              <a:rPr lang="es-ES" b="1" dirty="0">
                <a:solidFill>
                  <a:schemeClr val="tx1"/>
                </a:solidFill>
              </a:rPr>
              <a:t>Las pujas no pueden ser duplicadas, es decir el postor A y el postor B no pueden enviar el mismo precio, saldrá un aviso de error. </a:t>
            </a:r>
          </a:p>
          <a:p>
            <a:pPr marL="285750" indent="-285750">
              <a:buFont typeface="Wingdings" panose="05000000000000000000" pitchFamily="2" charset="2"/>
              <a:buChar char="ü"/>
            </a:pPr>
            <a:r>
              <a:rPr lang="es-ES" b="1" dirty="0">
                <a:solidFill>
                  <a:schemeClr val="tx1"/>
                </a:solidFill>
              </a:rPr>
              <a:t>Con el icono del martillo marcado en su puja, se considera que está liderando entre los postores. </a:t>
            </a:r>
          </a:p>
          <a:p>
            <a:pPr marL="285750" indent="-285750">
              <a:buFont typeface="Wingdings" panose="05000000000000000000" pitchFamily="2" charset="2"/>
              <a:buChar char="ü"/>
            </a:pPr>
            <a:endParaRPr lang="es-ES" b="1" dirty="0">
              <a:solidFill>
                <a:schemeClr val="tx1"/>
              </a:solidFill>
            </a:endParaRP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Pujas de los Proveedores</a:t>
            </a:r>
          </a:p>
        </p:txBody>
      </p:sp>
      <p:pic>
        <p:nvPicPr>
          <p:cNvPr id="2" name="Imagen 1"/>
          <p:cNvPicPr>
            <a:picLocks noChangeAspect="1"/>
          </p:cNvPicPr>
          <p:nvPr/>
        </p:nvPicPr>
        <p:blipFill>
          <a:blip r:embed="rId3"/>
          <a:stretch>
            <a:fillRect/>
          </a:stretch>
        </p:blipFill>
        <p:spPr>
          <a:xfrm>
            <a:off x="429645" y="1219200"/>
            <a:ext cx="8062993" cy="2684428"/>
          </a:xfrm>
          <a:prstGeom prst="rect">
            <a:avLst/>
          </a:prstGeom>
          <a:ln>
            <a:solidFill>
              <a:schemeClr val="accent1"/>
            </a:solid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4119415" y="2789382"/>
            <a:ext cx="7355448" cy="244886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13455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E7F392F7478E24687DB7F3B5590CB0E" ma:contentTypeVersion="14" ma:contentTypeDescription="Crear nuevo documento." ma:contentTypeScope="" ma:versionID="86eb3008672e161077cc299d9d3c4a18">
  <xsd:schema xmlns:xsd="http://www.w3.org/2001/XMLSchema" xmlns:xs="http://www.w3.org/2001/XMLSchema" xmlns:p="http://schemas.microsoft.com/office/2006/metadata/properties" xmlns:ns2="ccdc006f-b445-44a0-a026-bd0b9c2451d0" xmlns:ns3="c4f0a701-2d3f-4fd8-a0cf-b3fc3a4a7a13" targetNamespace="http://schemas.microsoft.com/office/2006/metadata/properties" ma:root="true" ma:fieldsID="0391099875ae79d1375c098470f8267e" ns2:_="" ns3:_="">
    <xsd:import namespace="ccdc006f-b445-44a0-a026-bd0b9c2451d0"/>
    <xsd:import namespace="c4f0a701-2d3f-4fd8-a0cf-b3fc3a4a7a1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c006f-b445-44a0-a026-bd0b9c2451d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bd611b69-d086-4bb6-bf37-dd4df741f5b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0a701-2d3f-4fd8-a0cf-b3fc3a4a7a1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69e8446-fb32-4fdc-8698-2c6732d2fee7}" ma:internalName="TaxCatchAll" ma:showField="CatchAllData" ma:web="c4f0a701-2d3f-4fd8-a0cf-b3fc3a4a7a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dc006f-b445-44a0-a026-bd0b9c2451d0">
      <Terms xmlns="http://schemas.microsoft.com/office/infopath/2007/PartnerControls"/>
    </lcf76f155ced4ddcb4097134ff3c332f>
    <TaxCatchAll xmlns="c4f0a701-2d3f-4fd8-a0cf-b3fc3a4a7a13" xsi:nil="true"/>
  </documentManagement>
</p:properties>
</file>

<file path=customXml/itemProps1.xml><?xml version="1.0" encoding="utf-8"?>
<ds:datastoreItem xmlns:ds="http://schemas.openxmlformats.org/officeDocument/2006/customXml" ds:itemID="{515AAEA1-8740-458F-907B-A8B18198958E}">
  <ds:schemaRefs>
    <ds:schemaRef ds:uri="http://schemas.microsoft.com/sharepoint/v3/contenttype/forms"/>
  </ds:schemaRefs>
</ds:datastoreItem>
</file>

<file path=customXml/itemProps2.xml><?xml version="1.0" encoding="utf-8"?>
<ds:datastoreItem xmlns:ds="http://schemas.openxmlformats.org/officeDocument/2006/customXml" ds:itemID="{9AAC7C54-02FF-481C-8429-A3FB48AB5D0F}"/>
</file>

<file path=customXml/itemProps3.xml><?xml version="1.0" encoding="utf-8"?>
<ds:datastoreItem xmlns:ds="http://schemas.openxmlformats.org/officeDocument/2006/customXml" ds:itemID="{35B072D9-8DE7-42C3-93D7-888524952519}">
  <ds:schemaRefs>
    <ds:schemaRef ds:uri="http://schemas.microsoft.com/office/2006/metadata/properties"/>
    <ds:schemaRef ds:uri="http://schemas.microsoft.com/office/infopath/2007/PartnerControls"/>
    <ds:schemaRef ds:uri="03f36452-b6ab-409c-9ed6-49df6cac2f67"/>
    <ds:schemaRef ds:uri="89418908-6dad-435a-bda7-c78131f2b996"/>
  </ds:schemaRefs>
</ds:datastoreItem>
</file>

<file path=docProps/app.xml><?xml version="1.0" encoding="utf-8"?>
<Properties xmlns="http://schemas.openxmlformats.org/officeDocument/2006/extended-properties" xmlns:vt="http://schemas.openxmlformats.org/officeDocument/2006/docPropsVTypes">
  <TotalTime>191</TotalTime>
  <Words>826</Words>
  <Application>Microsoft Office PowerPoint</Application>
  <PresentationFormat>Panorámica</PresentationFormat>
  <Paragraphs>41</Paragraphs>
  <Slides>13</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Avenir Next Condensed</vt:lpstr>
      <vt:lpstr>BerlingskeSerif-DBd</vt:lpstr>
      <vt:lpstr>Calibri</vt:lpstr>
      <vt:lpstr>Calibri Light</vt:lpstr>
      <vt:lpstr>Stelvio Grotesk 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Leslye Coronado Quispe</dc:creator>
  <cp:lastModifiedBy>Yasmine Cordova Ramirez</cp:lastModifiedBy>
  <cp:revision>15</cp:revision>
  <dcterms:created xsi:type="dcterms:W3CDTF">2023-02-13T15:25:24Z</dcterms:created>
  <dcterms:modified xsi:type="dcterms:W3CDTF">2024-04-29T05:06:01Z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0x01010049A4595BF183CF43B503CDBB82AD55C1</vt:lpwstr>
  </property>
</Properties>
</file>