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9" r:id="rId6"/>
    <p:sldId id="276" r:id="rId7"/>
    <p:sldId id="271" r:id="rId8"/>
    <p:sldId id="275" r:id="rId9"/>
    <p:sldId id="274" r:id="rId10"/>
    <p:sldId id="273" r:id="rId11"/>
    <p:sldId id="280" r:id="rId12"/>
    <p:sldId id="272" r:id="rId13"/>
    <p:sldId id="281" r:id="rId14"/>
    <p:sldId id="277" r:id="rId15"/>
    <p:sldId id="278" r:id="rId16"/>
    <p:sldId id="270" r:id="rId17"/>
    <p:sldId id="269" r:id="rId18"/>
    <p:sldId id="261" r:id="rId1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D4F"/>
    <a:srgbClr val="DEE3ED"/>
    <a:srgbClr val="1C4FD9"/>
    <a:srgbClr val="03B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p:restoredTop sz="94694"/>
  </p:normalViewPr>
  <p:slideViewPr>
    <p:cSldViewPr snapToGrid="0">
      <p:cViewPr>
        <p:scale>
          <a:sx n="96" d="100"/>
          <a:sy n="96" d="100"/>
        </p:scale>
        <p:origin x="-192"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E9D1F-3D46-D249-B679-17B559C0B31A}" type="datetimeFigureOut">
              <a:rPr lang="es-PE" smtClean="0"/>
              <a:t>28/04/2024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88857-7F76-8546-A7FA-4F6DBCCA7B76}" type="slidenum">
              <a:rPr lang="es-PE" smtClean="0"/>
              <a:t>‹Nº›</a:t>
            </a:fld>
            <a:endParaRPr lang="es-PE"/>
          </a:p>
        </p:txBody>
      </p:sp>
    </p:spTree>
    <p:extLst>
      <p:ext uri="{BB962C8B-B14F-4D97-AF65-F5344CB8AC3E}">
        <p14:creationId xmlns:p14="http://schemas.microsoft.com/office/powerpoint/2010/main" val="177482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1</a:t>
            </a:fld>
            <a:endParaRPr lang="es-PE"/>
          </a:p>
        </p:txBody>
      </p:sp>
    </p:spTree>
    <p:extLst>
      <p:ext uri="{BB962C8B-B14F-4D97-AF65-F5344CB8AC3E}">
        <p14:creationId xmlns:p14="http://schemas.microsoft.com/office/powerpoint/2010/main" val="28739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23488857-7F76-8546-A7FA-4F6DBCCA7B76}" type="slidenum">
              <a:rPr lang="es-PE" smtClean="0"/>
              <a:t>4</a:t>
            </a:fld>
            <a:endParaRPr lang="es-PE"/>
          </a:p>
        </p:txBody>
      </p:sp>
    </p:spTree>
    <p:extLst>
      <p:ext uri="{BB962C8B-B14F-4D97-AF65-F5344CB8AC3E}">
        <p14:creationId xmlns:p14="http://schemas.microsoft.com/office/powerpoint/2010/main" val="277768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75C66-0BEA-BB9C-B71D-988F65862FF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4789FDC2-1769-9FF0-3E18-14D174540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E6B3C039-16C3-D329-D9B8-56F15C3604FB}"/>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7BB93E00-5AF8-7236-7466-2CE93C849A1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55DDBE7-BE47-8682-0EDB-E6CABC4A26DA}"/>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72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80A79-8BF3-B704-253E-0C97C32EBD9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1459AFB2-E015-56C2-5590-E41711B47CC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ED986AB-5320-437B-03E0-1C92D7380C37}"/>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2EDCA730-1C43-6CF7-7E56-A22AF643B1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64E84FE-EB28-1FA5-42E6-B89FE7341C6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1663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3C7330-742E-921C-DF6D-B05F6554F99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BF36A343-BB19-469D-8A0A-3ECC9492F8C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BC9ACC6-436B-794F-EE55-D4B38BAF9FC6}"/>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7D276538-226F-5D06-F1A5-493A28F1394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B47F70C-A656-F90A-4349-A95A99A4DED5}"/>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80527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47A1A-ED8A-656F-BC98-717667D15265}"/>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7374A01A-0639-BEB5-5FC7-75C44C0D7FD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EF7783F2-3E16-F575-19CA-3AAEACF0F8B0}"/>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0D3093E9-497A-5C93-61FC-73B9FB14873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AFCC117-4132-1213-8B6D-B9CC7E0D216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35341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51D73-6F8B-9F4C-FAC0-25A54417443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E666387-0BC5-031B-9EAB-F5AAD7A8D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5454FEE-9CEC-572F-C217-D520252352BD}"/>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E43447CA-AF68-5681-D2ED-6501CAB865A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70F008F-0987-5985-AFF0-5E2441FB965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74792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5608B-8C09-7CB0-DBD0-8AFD9DA2BB0C}"/>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0DCDA931-3505-B765-C4F6-0249E9A65B2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C01A8F73-2E2F-AEBF-7CBA-B9AFFDAFD3F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E22CF377-4AE9-1AE5-BFCF-6A4C573A3621}"/>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8DB47CB-3777-09AE-CF43-C400BF67F5F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47C3163-57E2-EFB1-B203-DA3449B00C68}"/>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77435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9779A-8708-D0FE-CB5E-2E111C87DDF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13AF1990-9439-C96B-4EA3-C68CC46A7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9308A823-E1FD-A714-444B-4D5DDBA2DB5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F38DC736-47ED-4851-6EE5-B488CF576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A3CA0D0-6027-50F2-E760-655FB070F0BC}"/>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487028ED-D0C6-FD2F-BE5B-9D3672D282A2}"/>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8" name="Marcador de pie de página 7">
            <a:extLst>
              <a:ext uri="{FF2B5EF4-FFF2-40B4-BE49-F238E27FC236}">
                <a16:creationId xmlns:a16="http://schemas.microsoft.com/office/drawing/2014/main" id="{F74F7076-90CE-BD7B-EE91-B360CEB03AE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4FAE2D1-D101-0E71-9914-F94D48112FF1}"/>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5643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98FD52-D18E-288F-7AA9-A06F7E12D406}"/>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36D7660F-10B4-331E-7414-145CED14890D}"/>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4" name="Marcador de pie de página 3">
            <a:extLst>
              <a:ext uri="{FF2B5EF4-FFF2-40B4-BE49-F238E27FC236}">
                <a16:creationId xmlns:a16="http://schemas.microsoft.com/office/drawing/2014/main" id="{8233B228-97B5-354C-3276-65A2B8F9D2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D3A8F22-43A8-6D65-09A4-DDC68F8D0079}"/>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1178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823272-0A86-5F92-3392-361B05E43CEC}"/>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3" name="Marcador de pie de página 2">
            <a:extLst>
              <a:ext uri="{FF2B5EF4-FFF2-40B4-BE49-F238E27FC236}">
                <a16:creationId xmlns:a16="http://schemas.microsoft.com/office/drawing/2014/main" id="{00E9D3FF-B71A-4D64-F49D-F03EF620C688}"/>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8F183E25-8636-DC19-48EC-16E2DE215CF7}"/>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299479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B0B58-85DF-4F3B-D7E5-5C8D747EFDC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52705063-6DD8-F2F0-AB52-BA78BEA008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03A6399A-13D8-7F3D-B79B-DE00BE63D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19F231A-0349-2DB5-7431-593489ACA9AC}"/>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6D85280-38D3-F78A-3484-65A3C19B7B6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CC5580B-3E9C-6521-C465-128B3CA1E984}"/>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388867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85A7C-35CB-A5BB-A3C9-8E5FAF4C2AB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67EB81B6-0C2C-EF1B-8B5A-5667EF1EE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D9CD323-44FE-4D6F-CDE4-15C6600E2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F2D0EE4-FB49-E888-E1BE-F3F1AC3BBF32}"/>
              </a:ext>
            </a:extLst>
          </p:cNvPr>
          <p:cNvSpPr>
            <a:spLocks noGrp="1"/>
          </p:cNvSpPr>
          <p:nvPr>
            <p:ph type="dt" sz="half" idx="10"/>
          </p:nvPr>
        </p:nvSpPr>
        <p:spPr/>
        <p:txBody>
          <a:bodyPr/>
          <a:lstStyle/>
          <a:p>
            <a:fld id="{406E1BD2-1A72-744F-B536-0AF1CF6DF668}" type="datetimeFigureOut">
              <a:rPr lang="es-PE" smtClean="0"/>
              <a:t>28/04/2024</a:t>
            </a:fld>
            <a:endParaRPr lang="es-PE"/>
          </a:p>
        </p:txBody>
      </p:sp>
      <p:sp>
        <p:nvSpPr>
          <p:cNvPr id="6" name="Marcador de pie de página 5">
            <a:extLst>
              <a:ext uri="{FF2B5EF4-FFF2-40B4-BE49-F238E27FC236}">
                <a16:creationId xmlns:a16="http://schemas.microsoft.com/office/drawing/2014/main" id="{06CF933F-CC1F-BFE2-78DF-FBA37B5A974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43F8BAE-17B4-19EC-39E1-BCF49E383F36}"/>
              </a:ext>
            </a:extLst>
          </p:cNvPr>
          <p:cNvSpPr>
            <a:spLocks noGrp="1"/>
          </p:cNvSpPr>
          <p:nvPr>
            <p:ph type="sldNum" sz="quarter" idx="12"/>
          </p:nvPr>
        </p:nvSpPr>
        <p:spPr/>
        <p:txBody>
          <a:bodyPr/>
          <a:lstStyle/>
          <a:p>
            <a:fld id="{1A6CAECF-E3C1-9346-BF7A-A246CABF548A}" type="slidenum">
              <a:rPr lang="es-PE" smtClean="0"/>
              <a:t>‹Nº›</a:t>
            </a:fld>
            <a:endParaRPr lang="es-PE"/>
          </a:p>
        </p:txBody>
      </p:sp>
    </p:spTree>
    <p:extLst>
      <p:ext uri="{BB962C8B-B14F-4D97-AF65-F5344CB8AC3E}">
        <p14:creationId xmlns:p14="http://schemas.microsoft.com/office/powerpoint/2010/main" val="162698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AA52A8-34A2-7ACB-3E3A-14898E636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B38460DE-B273-8EC1-9F99-F616FAF3D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069D8D97-136E-801C-667D-81F0740B7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E1BD2-1A72-744F-B536-0AF1CF6DF668}" type="datetimeFigureOut">
              <a:rPr lang="es-PE" smtClean="0"/>
              <a:t>28/04/2024</a:t>
            </a:fld>
            <a:endParaRPr lang="es-PE"/>
          </a:p>
        </p:txBody>
      </p:sp>
      <p:sp>
        <p:nvSpPr>
          <p:cNvPr id="5" name="Marcador de pie de página 4">
            <a:extLst>
              <a:ext uri="{FF2B5EF4-FFF2-40B4-BE49-F238E27FC236}">
                <a16:creationId xmlns:a16="http://schemas.microsoft.com/office/drawing/2014/main" id="{40DBEE76-78F8-FDD1-FBA8-510D19401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D30DBDC-0C9A-8101-34DD-12CEA55E3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CAECF-E3C1-9346-BF7A-A246CABF548A}" type="slidenum">
              <a:rPr lang="es-PE" smtClean="0"/>
              <a:t>‹Nº›</a:t>
            </a:fld>
            <a:endParaRPr lang="es-PE"/>
          </a:p>
        </p:txBody>
      </p:sp>
    </p:spTree>
    <p:extLst>
      <p:ext uri="{BB962C8B-B14F-4D97-AF65-F5344CB8AC3E}">
        <p14:creationId xmlns:p14="http://schemas.microsoft.com/office/powerpoint/2010/main" val="388887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tm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hyperlink" Target="https://supplier.arib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FDD530D-23E7-74BB-4D19-FF4F9DC41342}"/>
              </a:ext>
            </a:extLst>
          </p:cNvPr>
          <p:cNvSpPr txBox="1"/>
          <p:nvPr/>
        </p:nvSpPr>
        <p:spPr>
          <a:xfrm>
            <a:off x="4063532" y="3512900"/>
            <a:ext cx="7504386" cy="1384995"/>
          </a:xfrm>
          <a:prstGeom prst="rect">
            <a:avLst/>
          </a:prstGeom>
          <a:noFill/>
        </p:spPr>
        <p:txBody>
          <a:bodyPr wrap="square" rtlCol="0">
            <a:spAutoFit/>
          </a:bodyPr>
          <a:lstStyle/>
          <a:p>
            <a:r>
              <a:rPr lang="es-ES" sz="4200" b="1" dirty="0">
                <a:solidFill>
                  <a:srgbClr val="1C4FD9"/>
                </a:solidFill>
                <a:latin typeface="BerlingskeSerif-DBd" panose="02000703080000020004" pitchFamily="2" charset="0"/>
              </a:rPr>
              <a:t>Participación de los proveedores a un RFP</a:t>
            </a:r>
            <a:endParaRPr lang="es-PE" sz="4200" b="1" dirty="0">
              <a:solidFill>
                <a:srgbClr val="1C4FD9"/>
              </a:solidFill>
              <a:latin typeface="BerlingskeSerif-DBd" panose="02000703080000020004" pitchFamily="2" charset="0"/>
            </a:endParaRPr>
          </a:p>
        </p:txBody>
      </p:sp>
      <p:sp>
        <p:nvSpPr>
          <p:cNvPr id="8" name="CuadroTexto 7">
            <a:extLst>
              <a:ext uri="{FF2B5EF4-FFF2-40B4-BE49-F238E27FC236}">
                <a16:creationId xmlns:a16="http://schemas.microsoft.com/office/drawing/2014/main" id="{53A43AE8-B5E0-A2AD-402C-EBE941D2B5C7}"/>
              </a:ext>
            </a:extLst>
          </p:cNvPr>
          <p:cNvSpPr txBox="1"/>
          <p:nvPr/>
        </p:nvSpPr>
        <p:spPr>
          <a:xfrm>
            <a:off x="4063532" y="2606437"/>
            <a:ext cx="4250474" cy="738664"/>
          </a:xfrm>
          <a:prstGeom prst="rect">
            <a:avLst/>
          </a:prstGeom>
          <a:noFill/>
        </p:spPr>
        <p:txBody>
          <a:bodyPr wrap="square" rtlCol="0">
            <a:spAutoFit/>
          </a:bodyPr>
          <a:lstStyle/>
          <a:p>
            <a:r>
              <a:rPr lang="es-PE" sz="4200" dirty="0">
                <a:solidFill>
                  <a:srgbClr val="DEE3ED"/>
                </a:solidFill>
                <a:latin typeface="Stelvio Grotesk Regular" pitchFamily="2" charset="0"/>
              </a:rPr>
              <a:t>ARIBA NETWORK</a:t>
            </a:r>
          </a:p>
        </p:txBody>
      </p:sp>
      <p:sp>
        <p:nvSpPr>
          <p:cNvPr id="3" name="CuadroTexto 2">
            <a:extLst>
              <a:ext uri="{FF2B5EF4-FFF2-40B4-BE49-F238E27FC236}">
                <a16:creationId xmlns:a16="http://schemas.microsoft.com/office/drawing/2014/main" id="{0AF805F9-8409-9075-47D5-6C13C11FB21D}"/>
              </a:ext>
            </a:extLst>
          </p:cNvPr>
          <p:cNvSpPr txBox="1"/>
          <p:nvPr/>
        </p:nvSpPr>
        <p:spPr>
          <a:xfrm>
            <a:off x="7355896" y="201050"/>
            <a:ext cx="4397142" cy="323165"/>
          </a:xfrm>
          <a:prstGeom prst="rect">
            <a:avLst/>
          </a:prstGeom>
          <a:noFill/>
        </p:spPr>
        <p:txBody>
          <a:bodyPr wrap="square" rtlCol="0">
            <a:spAutoFit/>
          </a:bodyPr>
          <a:lstStyle/>
          <a:p>
            <a:pPr algn="r"/>
            <a:r>
              <a:rPr lang="es-PE" sz="1500" spc="300" dirty="0">
                <a:solidFill>
                  <a:schemeClr val="bg1"/>
                </a:solidFill>
                <a:latin typeface="Avenir Next Condensed" panose="020B0506020202020204" pitchFamily="34" charset="0"/>
              </a:rPr>
              <a:t>LOGÍSTICA</a:t>
            </a:r>
          </a:p>
        </p:txBody>
      </p:sp>
      <p:grpSp>
        <p:nvGrpSpPr>
          <p:cNvPr id="2" name="Group 5">
            <a:extLst>
              <a:ext uri="{FF2B5EF4-FFF2-40B4-BE49-F238E27FC236}">
                <a16:creationId xmlns:a16="http://schemas.microsoft.com/office/drawing/2014/main" id="{DBAEE623-D3C2-A107-BFDC-EA7782315556}"/>
              </a:ext>
            </a:extLst>
          </p:cNvPr>
          <p:cNvGrpSpPr/>
          <p:nvPr/>
        </p:nvGrpSpPr>
        <p:grpSpPr>
          <a:xfrm>
            <a:off x="9240321" y="5065694"/>
            <a:ext cx="2823230" cy="1685812"/>
            <a:chOff x="7031730" y="3272890"/>
            <a:chExt cx="2086029" cy="963405"/>
          </a:xfrm>
        </p:grpSpPr>
        <p:pic>
          <p:nvPicPr>
            <p:cNvPr id="4" name="Picture 2">
              <a:extLst>
                <a:ext uri="{FF2B5EF4-FFF2-40B4-BE49-F238E27FC236}">
                  <a16:creationId xmlns:a16="http://schemas.microsoft.com/office/drawing/2014/main" id="{267E31B8-83F7-570B-00FD-4FEF4F579BAC}"/>
                </a:ext>
              </a:extLst>
            </p:cNvPr>
            <p:cNvPicPr>
              <a:picLocks noChangeAspect="1"/>
            </p:cNvPicPr>
            <p:nvPr/>
          </p:nvPicPr>
          <p:blipFill rotWithShape="1">
            <a:blip r:embed="rId4"/>
            <a:srcRect r="61183"/>
            <a:stretch/>
          </p:blipFill>
          <p:spPr>
            <a:xfrm>
              <a:off x="7031730" y="3372801"/>
              <a:ext cx="1555679" cy="863494"/>
            </a:xfrm>
            <a:prstGeom prst="homePlate">
              <a:avLst>
                <a:gd name="adj" fmla="val 13167"/>
              </a:avLst>
            </a:prstGeom>
          </p:spPr>
        </p:pic>
        <p:sp>
          <p:nvSpPr>
            <p:cNvPr id="5" name="Isosceles Triangle 4">
              <a:extLst>
                <a:ext uri="{FF2B5EF4-FFF2-40B4-BE49-F238E27FC236}">
                  <a16:creationId xmlns:a16="http://schemas.microsoft.com/office/drawing/2014/main" id="{51299B27-F747-94A7-BE51-DB76C736A1E0}"/>
                </a:ext>
              </a:extLst>
            </p:cNvPr>
            <p:cNvSpPr/>
            <p:nvPr/>
          </p:nvSpPr>
          <p:spPr>
            <a:xfrm rot="903740">
              <a:off x="8057055" y="3272890"/>
              <a:ext cx="1060704" cy="9144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s-PE" sz="3600">
                <a:solidFill>
                  <a:prstClr val="white"/>
                </a:solidFill>
                <a:latin typeface="Calibri" panose="020F0502020204030204"/>
              </a:endParaRPr>
            </a:p>
          </p:txBody>
        </p:sp>
      </p:grpSp>
    </p:spTree>
    <p:extLst>
      <p:ext uri="{BB962C8B-B14F-4D97-AF65-F5344CB8AC3E}">
        <p14:creationId xmlns:p14="http://schemas.microsoft.com/office/powerpoint/2010/main" val="5469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6" y="5579040"/>
            <a:ext cx="9685026"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Seleccione el mensaje y clicar el botón ver, puede escribir nuevo mensaje o también responder. </a:t>
            </a:r>
          </a:p>
          <a:p>
            <a:pPr marL="285750" indent="-285750">
              <a:buFont typeface="Wingdings" panose="05000000000000000000" pitchFamily="2" charset="2"/>
              <a:buChar char="ü"/>
            </a:pPr>
            <a:r>
              <a:rPr lang="es-ES" b="1" dirty="0">
                <a:solidFill>
                  <a:schemeClr val="tx1"/>
                </a:solidFill>
              </a:rPr>
              <a:t>Para salir de la pantalla debe seleccionar </a:t>
            </a:r>
            <a:r>
              <a:rPr lang="es-ES" b="1" dirty="0">
                <a:solidFill>
                  <a:schemeClr val="accent2">
                    <a:lumMod val="75000"/>
                  </a:schemeClr>
                </a:solidFill>
              </a:rPr>
              <a:t>volver a la consola. </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Consultas a USIL</a:t>
            </a:r>
          </a:p>
        </p:txBody>
      </p:sp>
      <p:pic>
        <p:nvPicPr>
          <p:cNvPr id="3" name="Imagen 2">
            <a:extLst>
              <a:ext uri="{FF2B5EF4-FFF2-40B4-BE49-F238E27FC236}">
                <a16:creationId xmlns:a16="http://schemas.microsoft.com/office/drawing/2014/main" id="{32262B1E-1D4C-22C3-A172-D108FA1E0361}"/>
              </a:ext>
            </a:extLst>
          </p:cNvPr>
          <p:cNvPicPr>
            <a:picLocks noChangeAspect="1"/>
          </p:cNvPicPr>
          <p:nvPr/>
        </p:nvPicPr>
        <p:blipFill>
          <a:blip r:embed="rId3"/>
          <a:stretch>
            <a:fillRect/>
          </a:stretch>
        </p:blipFill>
        <p:spPr>
          <a:xfrm>
            <a:off x="429645" y="1442270"/>
            <a:ext cx="11078840" cy="4136770"/>
          </a:xfrm>
          <a:prstGeom prst="rect">
            <a:avLst/>
          </a:prstGeom>
        </p:spPr>
      </p:pic>
    </p:spTree>
    <p:extLst>
      <p:ext uri="{BB962C8B-B14F-4D97-AF65-F5344CB8AC3E}">
        <p14:creationId xmlns:p14="http://schemas.microsoft.com/office/powerpoint/2010/main" val="64390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654726" y="5227349"/>
            <a:ext cx="10444681"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aceptados los prerrequisitos, deberá responder a las preguntas y cuestionarios que USIL requiere.</a:t>
            </a:r>
          </a:p>
          <a:p>
            <a:pPr marL="285750" indent="-285750">
              <a:buFont typeface="Wingdings" panose="05000000000000000000" pitchFamily="2" charset="2"/>
              <a:buChar char="ü"/>
            </a:pPr>
            <a:r>
              <a:rPr lang="es-ES" b="1" dirty="0">
                <a:solidFill>
                  <a:schemeClr val="tx1"/>
                </a:solidFill>
              </a:rPr>
              <a:t>Los apartados con un asterisco serán obligatorios de responder.</a:t>
            </a:r>
          </a:p>
          <a:p>
            <a:pPr marL="285750" indent="-285750">
              <a:buFont typeface="Wingdings" panose="05000000000000000000" pitchFamily="2" charset="2"/>
              <a:buChar char="ü"/>
            </a:pPr>
            <a:r>
              <a:rPr lang="es-ES" b="1" dirty="0">
                <a:solidFill>
                  <a:schemeClr val="tx1"/>
                </a:solidFill>
              </a:rPr>
              <a:t>En la sección Bases de la licitación debe descargar los documentos dando </a:t>
            </a:r>
            <a:r>
              <a:rPr lang="es-ES" b="1" dirty="0" err="1">
                <a:solidFill>
                  <a:schemeClr val="tx1"/>
                </a:solidFill>
              </a:rPr>
              <a:t>click</a:t>
            </a:r>
            <a:r>
              <a:rPr lang="es-ES" b="1" dirty="0">
                <a:solidFill>
                  <a:schemeClr val="tx1"/>
                </a:solidFill>
              </a:rPr>
              <a:t> en </a:t>
            </a:r>
            <a:r>
              <a:rPr lang="es-ES" b="1" dirty="0">
                <a:solidFill>
                  <a:schemeClr val="accent2">
                    <a:lumMod val="75000"/>
                  </a:schemeClr>
                </a:solidFill>
              </a:rPr>
              <a:t>Referencias. </a:t>
            </a:r>
            <a:endParaRPr lang="es-ES" b="1" dirty="0">
              <a:solidFill>
                <a:schemeClr val="tx1"/>
              </a:solidFill>
            </a:endParaRPr>
          </a:p>
          <a:p>
            <a:pPr marL="285750" indent="-285750">
              <a:buFont typeface="Wingdings" panose="05000000000000000000" pitchFamily="2" charset="2"/>
              <a:buChar char="ü"/>
            </a:pPr>
            <a:r>
              <a:rPr lang="es-ES" b="1" dirty="0">
                <a:solidFill>
                  <a:schemeClr val="tx1"/>
                </a:solidFill>
              </a:rPr>
              <a:t>Los criterios de las secciones técnico-comerciales se activarán de acuerdo con cada tipo de evento que Usil requiera. </a:t>
            </a:r>
          </a:p>
        </p:txBody>
      </p:sp>
      <p:sp>
        <p:nvSpPr>
          <p:cNvPr id="9" name="Title 1">
            <a:extLst>
              <a:ext uri="{FF2B5EF4-FFF2-40B4-BE49-F238E27FC236}">
                <a16:creationId xmlns:a16="http://schemas.microsoft.com/office/drawing/2014/main" id="{BF6B1161-5436-DF37-646C-E41EEA94532C}"/>
              </a:ext>
            </a:extLst>
          </p:cNvPr>
          <p:cNvSpPr txBox="1">
            <a:spLocks/>
          </p:cNvSpPr>
          <p:nvPr/>
        </p:nvSpPr>
        <p:spPr>
          <a:xfrm>
            <a:off x="429645" y="554996"/>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Respuesta al contenido del evento</a:t>
            </a:r>
          </a:p>
        </p:txBody>
      </p:sp>
      <p:pic>
        <p:nvPicPr>
          <p:cNvPr id="3" name="Imagen 2" descr="Interfaz de usuario gráfica, Texto, Aplicación, Correo electrónico&#10;&#10;Descripción generada automáticamente">
            <a:extLst>
              <a:ext uri="{FF2B5EF4-FFF2-40B4-BE49-F238E27FC236}">
                <a16:creationId xmlns:a16="http://schemas.microsoft.com/office/drawing/2014/main" id="{D4157115-761F-5762-4EA7-303F8391E3AD}"/>
              </a:ext>
            </a:extLst>
          </p:cNvPr>
          <p:cNvPicPr>
            <a:picLocks noChangeAspect="1"/>
          </p:cNvPicPr>
          <p:nvPr/>
        </p:nvPicPr>
        <p:blipFill>
          <a:blip r:embed="rId3"/>
          <a:stretch>
            <a:fillRect/>
          </a:stretch>
        </p:blipFill>
        <p:spPr>
          <a:xfrm>
            <a:off x="429645" y="1474339"/>
            <a:ext cx="6041493" cy="3381847"/>
          </a:xfrm>
          <a:prstGeom prst="rect">
            <a:avLst/>
          </a:prstGeom>
        </p:spPr>
      </p:pic>
    </p:spTree>
    <p:extLst>
      <p:ext uri="{BB962C8B-B14F-4D97-AF65-F5344CB8AC3E}">
        <p14:creationId xmlns:p14="http://schemas.microsoft.com/office/powerpoint/2010/main" val="245049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7034688" y="1595747"/>
            <a:ext cx="4561648" cy="280076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En la sección de Propuesta Comercial debe llenar los criterios de evaluación que se solicita, estos podrían variar según cada evento. </a:t>
            </a:r>
          </a:p>
          <a:p>
            <a:pPr marL="285750" indent="-285750">
              <a:buFont typeface="Wingdings" panose="05000000000000000000" pitchFamily="2" charset="2"/>
              <a:buChar char="ü"/>
            </a:pPr>
            <a:endParaRPr lang="es-ES" b="1" dirty="0">
              <a:solidFill>
                <a:schemeClr val="tx1"/>
              </a:solidFill>
            </a:endParaRPr>
          </a:p>
          <a:p>
            <a:pPr marL="285750" indent="-285750">
              <a:buFont typeface="Wingdings" panose="05000000000000000000" pitchFamily="2" charset="2"/>
              <a:buChar char="ü"/>
            </a:pPr>
            <a:r>
              <a:rPr lang="es-ES" b="1" dirty="0">
                <a:solidFill>
                  <a:schemeClr val="tx1"/>
                </a:solidFill>
              </a:rPr>
              <a:t>En la Sección Propuesta Técnica, debe adjuntar la propuesta técnica. </a:t>
            </a:r>
          </a:p>
          <a:p>
            <a:pPr marL="285750" indent="-285750">
              <a:buFont typeface="Wingdings" panose="05000000000000000000" pitchFamily="2" charset="2"/>
              <a:buChar char="ü"/>
            </a:pPr>
            <a:endParaRPr lang="es-ES" b="1" dirty="0">
              <a:solidFill>
                <a:schemeClr val="tx1"/>
              </a:solidFill>
            </a:endParaRPr>
          </a:p>
          <a:p>
            <a:pPr marL="285750" indent="-285750">
              <a:buFont typeface="Wingdings" panose="05000000000000000000" pitchFamily="2" charset="2"/>
              <a:buChar char="ü"/>
            </a:pPr>
            <a:r>
              <a:rPr lang="es-ES" b="1" dirty="0">
                <a:solidFill>
                  <a:schemeClr val="tx1"/>
                </a:solidFill>
              </a:rPr>
              <a:t>En la sección 4 (valor del articulo):  debe digitar el precio unitario del bien/servicio, los precios incluyen el IGV y debe revisar que el precio sea en la moneda requerida. </a:t>
            </a:r>
          </a:p>
        </p:txBody>
      </p:sp>
      <p:sp>
        <p:nvSpPr>
          <p:cNvPr id="9" name="Title 1">
            <a:extLst>
              <a:ext uri="{FF2B5EF4-FFF2-40B4-BE49-F238E27FC236}">
                <a16:creationId xmlns:a16="http://schemas.microsoft.com/office/drawing/2014/main" id="{BF6B1161-5436-DF37-646C-E41EEA94532C}"/>
              </a:ext>
            </a:extLst>
          </p:cNvPr>
          <p:cNvSpPr txBox="1">
            <a:spLocks/>
          </p:cNvSpPr>
          <p:nvPr/>
        </p:nvSpPr>
        <p:spPr>
          <a:xfrm>
            <a:off x="429645" y="554996"/>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Respuesta al contenido del evento</a:t>
            </a:r>
          </a:p>
        </p:txBody>
      </p:sp>
      <p:pic>
        <p:nvPicPr>
          <p:cNvPr id="5" name="Imagen 4" descr="Interfaz de usuario gráfica, Texto, Aplicación, Correo electrónico&#10;&#10;Descripción generada automáticamente">
            <a:extLst>
              <a:ext uri="{FF2B5EF4-FFF2-40B4-BE49-F238E27FC236}">
                <a16:creationId xmlns:a16="http://schemas.microsoft.com/office/drawing/2014/main" id="{071B38FD-72D2-D414-DA1E-E01039042C48}"/>
              </a:ext>
            </a:extLst>
          </p:cNvPr>
          <p:cNvPicPr>
            <a:picLocks noChangeAspect="1"/>
          </p:cNvPicPr>
          <p:nvPr/>
        </p:nvPicPr>
        <p:blipFill>
          <a:blip r:embed="rId3"/>
          <a:stretch>
            <a:fillRect/>
          </a:stretch>
        </p:blipFill>
        <p:spPr>
          <a:xfrm>
            <a:off x="626589" y="1014667"/>
            <a:ext cx="6056517" cy="338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descr="Interfaz de usuario gráfica, Aplicación&#10;&#10;Descripción generada automáticamente">
            <a:extLst>
              <a:ext uri="{FF2B5EF4-FFF2-40B4-BE49-F238E27FC236}">
                <a16:creationId xmlns:a16="http://schemas.microsoft.com/office/drawing/2014/main" id="{93E0C208-B5D6-0A21-5A14-4CB8C52551EE}"/>
              </a:ext>
            </a:extLst>
          </p:cNvPr>
          <p:cNvPicPr>
            <a:picLocks noChangeAspect="1"/>
          </p:cNvPicPr>
          <p:nvPr/>
        </p:nvPicPr>
        <p:blipFill>
          <a:blip r:embed="rId4"/>
          <a:stretch>
            <a:fillRect/>
          </a:stretch>
        </p:blipFill>
        <p:spPr>
          <a:xfrm>
            <a:off x="727420" y="4719923"/>
            <a:ext cx="10383699" cy="1571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3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354588" y="5174944"/>
            <a:ext cx="11519451" cy="1569660"/>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completado las cuestiones técnicas, comerciales e incluidos los precios en los artículos o servicios, seleccione “Enviar respuesta completa”. El proveedor tendrá la oportunidad de modificar la respuesta enviada siempre y cuando el tiempo del evento no haya finalizado. </a:t>
            </a:r>
          </a:p>
          <a:p>
            <a:pPr marL="285750" indent="-285750">
              <a:buFont typeface="Wingdings" panose="05000000000000000000" pitchFamily="2" charset="2"/>
              <a:buChar char="ü"/>
            </a:pPr>
            <a:r>
              <a:rPr lang="es-ES" b="1" dirty="0">
                <a:solidFill>
                  <a:schemeClr val="tx1"/>
                </a:solidFill>
              </a:rPr>
              <a:t>Antes de enviar, seleccione </a:t>
            </a:r>
            <a:r>
              <a:rPr lang="es-ES" b="1" dirty="0">
                <a:solidFill>
                  <a:schemeClr val="accent2">
                    <a:lumMod val="75000"/>
                  </a:schemeClr>
                </a:solidFill>
              </a:rPr>
              <a:t>Actualizar totales</a:t>
            </a:r>
            <a:r>
              <a:rPr lang="es-ES" b="1" dirty="0">
                <a:solidFill>
                  <a:schemeClr val="tx1"/>
                </a:solidFill>
              </a:rPr>
              <a:t>, para verificar que los precios unitarios y totales sean los correctos. </a:t>
            </a:r>
          </a:p>
          <a:p>
            <a:pPr marL="285750" indent="-285750">
              <a:buFont typeface="Wingdings" panose="05000000000000000000" pitchFamily="2" charset="2"/>
              <a:buChar char="ü"/>
            </a:pPr>
            <a:r>
              <a:rPr lang="es-ES" b="1" dirty="0">
                <a:solidFill>
                  <a:schemeClr val="tx1"/>
                </a:solidFill>
              </a:rPr>
              <a:t>Verificar que el precio registrado sea el mismo que detalla en la propuesta comercial. </a:t>
            </a:r>
          </a:p>
          <a:p>
            <a:pPr marL="285750" indent="-285750">
              <a:buFont typeface="Wingdings" panose="05000000000000000000" pitchFamily="2" charset="2"/>
              <a:buChar char="ü"/>
            </a:pPr>
            <a:r>
              <a:rPr lang="es-ES" b="1" dirty="0">
                <a:solidFill>
                  <a:schemeClr val="tx1"/>
                </a:solidFill>
              </a:rPr>
              <a:t>También puede guardar como borrador si aún desea no enviar la respuesta. </a:t>
            </a:r>
          </a:p>
        </p:txBody>
      </p:sp>
      <p:sp>
        <p:nvSpPr>
          <p:cNvPr id="9" name="Title 1">
            <a:extLst>
              <a:ext uri="{FF2B5EF4-FFF2-40B4-BE49-F238E27FC236}">
                <a16:creationId xmlns:a16="http://schemas.microsoft.com/office/drawing/2014/main" id="{BAEBA2DF-F9FC-B033-0E3D-934835B6BA97}"/>
              </a:ext>
            </a:extLst>
          </p:cNvPr>
          <p:cNvSpPr txBox="1">
            <a:spLocks/>
          </p:cNvSpPr>
          <p:nvPr/>
        </p:nvSpPr>
        <p:spPr>
          <a:xfrm>
            <a:off x="336000"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la respuesta completa</a:t>
            </a:r>
          </a:p>
        </p:txBody>
      </p:sp>
      <p:pic>
        <p:nvPicPr>
          <p:cNvPr id="12" name="Imagen 11">
            <a:extLst>
              <a:ext uri="{FF2B5EF4-FFF2-40B4-BE49-F238E27FC236}">
                <a16:creationId xmlns:a16="http://schemas.microsoft.com/office/drawing/2014/main" id="{37DE6041-DB79-7760-E07A-6E7A77D8295D}"/>
              </a:ext>
            </a:extLst>
          </p:cNvPr>
          <p:cNvPicPr>
            <a:picLocks noChangeAspect="1"/>
          </p:cNvPicPr>
          <p:nvPr/>
        </p:nvPicPr>
        <p:blipFill>
          <a:blip r:embed="rId3"/>
          <a:stretch>
            <a:fillRect/>
          </a:stretch>
        </p:blipFill>
        <p:spPr>
          <a:xfrm>
            <a:off x="373528" y="1342015"/>
            <a:ext cx="11444394" cy="3694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295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95628" y="1724288"/>
            <a:ext cx="8865705" cy="1569660"/>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Para debe seguir el proceso de acuerdo con el cronograma enviado. </a:t>
            </a:r>
          </a:p>
          <a:p>
            <a:pPr marL="285750" indent="-285750">
              <a:buFont typeface="Wingdings" panose="05000000000000000000" pitchFamily="2" charset="2"/>
              <a:buChar char="ü"/>
            </a:pPr>
            <a:r>
              <a:rPr lang="es-ES" b="1" dirty="0">
                <a:solidFill>
                  <a:schemeClr val="tx1"/>
                </a:solidFill>
              </a:rPr>
              <a:t>El registro de las consultas será de acuerdo con las fechas del cronograma. </a:t>
            </a:r>
          </a:p>
          <a:p>
            <a:pPr marL="285750" indent="-285750">
              <a:buFont typeface="Wingdings" panose="05000000000000000000" pitchFamily="2" charset="2"/>
              <a:buChar char="ü"/>
            </a:pPr>
            <a:r>
              <a:rPr lang="es-ES" b="1" dirty="0">
                <a:solidFill>
                  <a:schemeClr val="tx1"/>
                </a:solidFill>
              </a:rPr>
              <a:t>De requerir, se planificará visitas de campo. </a:t>
            </a:r>
          </a:p>
          <a:p>
            <a:pPr marL="285750" indent="-285750">
              <a:buFont typeface="Wingdings" panose="05000000000000000000" pitchFamily="2" charset="2"/>
              <a:buChar char="ü"/>
            </a:pPr>
            <a:r>
              <a:rPr lang="es-ES" b="1" dirty="0">
                <a:solidFill>
                  <a:schemeClr val="tx1"/>
                </a:solidFill>
              </a:rPr>
              <a:t>Enviado las propuestas debe esperar que USIL revise los documentos, de requerir se ampliará el proceso o se creará una segunda ronda. </a:t>
            </a:r>
          </a:p>
          <a:p>
            <a:pPr marL="285750" indent="-285750">
              <a:buFont typeface="Wingdings" panose="05000000000000000000" pitchFamily="2" charset="2"/>
              <a:buChar char="ü"/>
            </a:pPr>
            <a:r>
              <a:rPr lang="es-ES" b="1" dirty="0">
                <a:solidFill>
                  <a:schemeClr val="tx1"/>
                </a:solidFill>
              </a:rPr>
              <a:t>Una vez adjudicado, el proceso quedará como finalizado. </a:t>
            </a:r>
          </a:p>
        </p:txBody>
      </p:sp>
      <p:sp>
        <p:nvSpPr>
          <p:cNvPr id="9" name="Title 1">
            <a:extLst>
              <a:ext uri="{FF2B5EF4-FFF2-40B4-BE49-F238E27FC236}">
                <a16:creationId xmlns:a16="http://schemas.microsoft.com/office/drawing/2014/main" id="{BAEBA2DF-F9FC-B033-0E3D-934835B6BA97}"/>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Consideraciones</a:t>
            </a:r>
          </a:p>
        </p:txBody>
      </p:sp>
      <p:pic>
        <p:nvPicPr>
          <p:cNvPr id="2" name="Picture 2">
            <a:extLst>
              <a:ext uri="{FF2B5EF4-FFF2-40B4-BE49-F238E27FC236}">
                <a16:creationId xmlns:a16="http://schemas.microsoft.com/office/drawing/2014/main" id="{3B2602B7-DA93-5CE8-30BD-FFA846398681}"/>
              </a:ext>
            </a:extLst>
          </p:cNvPr>
          <p:cNvPicPr>
            <a:picLocks noChangeAspect="1"/>
          </p:cNvPicPr>
          <p:nvPr/>
        </p:nvPicPr>
        <p:blipFill rotWithShape="1">
          <a:blip r:embed="rId3"/>
          <a:srcRect r="61183"/>
          <a:stretch/>
        </p:blipFill>
        <p:spPr>
          <a:xfrm>
            <a:off x="495628" y="5700127"/>
            <a:ext cx="1484873" cy="1017556"/>
          </a:xfrm>
          <a:prstGeom prst="homePlate">
            <a:avLst>
              <a:gd name="adj" fmla="val 13167"/>
            </a:avLst>
          </a:prstGeom>
        </p:spPr>
      </p:pic>
    </p:spTree>
    <p:extLst>
      <p:ext uri="{BB962C8B-B14F-4D97-AF65-F5344CB8AC3E}">
        <p14:creationId xmlns:p14="http://schemas.microsoft.com/office/powerpoint/2010/main" val="380762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69AE72F6-4D75-80D0-E84D-C1D53BA7E7D4}"/>
              </a:ext>
            </a:extLst>
          </p:cNvPr>
          <p:cNvSpPr txBox="1"/>
          <p:nvPr/>
        </p:nvSpPr>
        <p:spPr>
          <a:xfrm>
            <a:off x="2034526" y="3246406"/>
            <a:ext cx="4717966" cy="1477328"/>
          </a:xfrm>
          <a:prstGeom prst="rect">
            <a:avLst/>
          </a:prstGeom>
          <a:noFill/>
        </p:spPr>
        <p:txBody>
          <a:bodyPr wrap="square" rtlCol="0">
            <a:spAutoFit/>
          </a:bodyPr>
          <a:lstStyle/>
          <a:p>
            <a:r>
              <a:rPr lang="es-PE" sz="9000" b="1" dirty="0">
                <a:solidFill>
                  <a:schemeClr val="bg1"/>
                </a:solidFill>
                <a:latin typeface="Stelvio Grotesk Regular" pitchFamily="2" charset="0"/>
              </a:rPr>
              <a:t>GRACIAS</a:t>
            </a:r>
            <a:endParaRPr lang="es-PE" sz="9000" b="1" dirty="0">
              <a:solidFill>
                <a:srgbClr val="1C4FD9"/>
              </a:solidFill>
              <a:latin typeface="Stelvio Grotesk Regular" pitchFamily="2" charset="0"/>
            </a:endParaRPr>
          </a:p>
        </p:txBody>
      </p:sp>
      <p:pic>
        <p:nvPicPr>
          <p:cNvPr id="13" name="Imagen 12">
            <a:extLst>
              <a:ext uri="{FF2B5EF4-FFF2-40B4-BE49-F238E27FC236}">
                <a16:creationId xmlns:a16="http://schemas.microsoft.com/office/drawing/2014/main" id="{5E835EAA-F8D6-3588-7BC1-B2C0ACE1176D}"/>
              </a:ext>
            </a:extLst>
          </p:cNvPr>
          <p:cNvPicPr>
            <a:picLocks noChangeAspect="1"/>
          </p:cNvPicPr>
          <p:nvPr/>
        </p:nvPicPr>
        <p:blipFill>
          <a:blip r:embed="rId3"/>
          <a:stretch>
            <a:fillRect/>
          </a:stretch>
        </p:blipFill>
        <p:spPr>
          <a:xfrm>
            <a:off x="2151239" y="2348089"/>
            <a:ext cx="3902738" cy="1097843"/>
          </a:xfrm>
          <a:prstGeom prst="rect">
            <a:avLst/>
          </a:prstGeom>
        </p:spPr>
      </p:pic>
    </p:spTree>
    <p:extLst>
      <p:ext uri="{BB962C8B-B14F-4D97-AF65-F5344CB8AC3E}">
        <p14:creationId xmlns:p14="http://schemas.microsoft.com/office/powerpoint/2010/main" val="27897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C9F7DA-4910-38F1-979B-BA9CC8422231}"/>
              </a:ext>
            </a:extLst>
          </p:cNvPr>
          <p:cNvPicPr>
            <a:picLocks noChangeAspect="1"/>
          </p:cNvPicPr>
          <p:nvPr/>
        </p:nvPicPr>
        <p:blipFill>
          <a:blip r:embed="rId3"/>
          <a:stretch>
            <a:fillRect/>
          </a:stretch>
        </p:blipFill>
        <p:spPr>
          <a:xfrm>
            <a:off x="561730" y="1295778"/>
            <a:ext cx="6999174" cy="2457725"/>
          </a:xfrm>
          <a:prstGeom prst="rect">
            <a:avLst/>
          </a:prstGeom>
          <a:noFill/>
        </p:spPr>
      </p:pic>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4"/>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429646" y="5579040"/>
            <a:ext cx="10987292"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Los proveedores registrados en Ariba SLP recibirán la invitación a participar en la licitación a través de un correo electrónico. En el mismo aparecerá un link para acceder con el usuario y la contraseña del proveedor de Ariba Network.</a:t>
            </a:r>
          </a:p>
        </p:txBody>
      </p:sp>
      <p:pic>
        <p:nvPicPr>
          <p:cNvPr id="14" name="Imagen 13">
            <a:extLst>
              <a:ext uri="{FF2B5EF4-FFF2-40B4-BE49-F238E27FC236}">
                <a16:creationId xmlns:a16="http://schemas.microsoft.com/office/drawing/2014/main" id="{2249BD2D-DEBF-C54B-C98F-E0E6E2B551C0}"/>
              </a:ext>
            </a:extLst>
          </p:cNvPr>
          <p:cNvPicPr>
            <a:picLocks noChangeAspect="1"/>
          </p:cNvPicPr>
          <p:nvPr/>
        </p:nvPicPr>
        <p:blipFill>
          <a:blip r:embed="rId5"/>
          <a:stretch>
            <a:fillRect/>
          </a:stretch>
        </p:blipFill>
        <p:spPr>
          <a:xfrm>
            <a:off x="4581956" y="2595154"/>
            <a:ext cx="6834981" cy="2799016"/>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31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177D-3809-4B71-8690-461C2392BD4F}"/>
              </a:ext>
            </a:extLst>
          </p:cNvPr>
          <p:cNvSpPr txBox="1">
            <a:spLocks/>
          </p:cNvSpPr>
          <p:nvPr/>
        </p:nvSpPr>
        <p:spPr>
          <a:xfrm>
            <a:off x="336000" y="649095"/>
            <a:ext cx="11519451" cy="477054"/>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  Acceso a Ariba Network</a:t>
            </a:r>
          </a:p>
        </p:txBody>
      </p:sp>
      <p:pic>
        <p:nvPicPr>
          <p:cNvPr id="8" name="Picture 2">
            <a:extLst>
              <a:ext uri="{FF2B5EF4-FFF2-40B4-BE49-F238E27FC236}">
                <a16:creationId xmlns:a16="http://schemas.microsoft.com/office/drawing/2014/main" id="{6BA8E3C0-654F-CBBA-496F-CEC670D9C929}"/>
              </a:ext>
            </a:extLst>
          </p:cNvPr>
          <p:cNvPicPr>
            <a:picLocks noChangeAspect="1"/>
          </p:cNvPicPr>
          <p:nvPr/>
        </p:nvPicPr>
        <p:blipFill rotWithShape="1">
          <a:blip r:embed="rId3"/>
          <a:srcRect r="61183"/>
          <a:stretch/>
        </p:blipFill>
        <p:spPr>
          <a:xfrm>
            <a:off x="0" y="5840444"/>
            <a:ext cx="1484873" cy="1017556"/>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484872" y="5579040"/>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De tener una cuenta ya registrada en Ariba con otro cliente, ingresar con el usuario y password ya registrado. </a:t>
            </a:r>
          </a:p>
        </p:txBody>
      </p:sp>
      <p:sp>
        <p:nvSpPr>
          <p:cNvPr id="2" name="CuadroTexto 1">
            <a:extLst>
              <a:ext uri="{FF2B5EF4-FFF2-40B4-BE49-F238E27FC236}">
                <a16:creationId xmlns:a16="http://schemas.microsoft.com/office/drawing/2014/main" id="{12A762FD-C0C9-6365-9308-56BB39CF402C}"/>
              </a:ext>
            </a:extLst>
          </p:cNvPr>
          <p:cNvSpPr txBox="1"/>
          <p:nvPr/>
        </p:nvSpPr>
        <p:spPr>
          <a:xfrm>
            <a:off x="775412" y="1434011"/>
            <a:ext cx="8262849"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La otra forma de ingresar es desde la página de Ariba:  </a:t>
            </a:r>
            <a:r>
              <a:rPr lang="es-ES" b="1" dirty="0">
                <a:solidFill>
                  <a:schemeClr val="tx1"/>
                </a:solidFill>
                <a:hlinkClick r:id="rId4"/>
              </a:rPr>
              <a:t>https://supplier.ariba.com</a:t>
            </a:r>
            <a:endParaRPr lang="es-ES" b="1" dirty="0">
              <a:solidFill>
                <a:schemeClr val="tx1"/>
              </a:solidFill>
            </a:endParaRPr>
          </a:p>
          <a:p>
            <a:r>
              <a:rPr lang="es-ES" b="1" dirty="0">
                <a:solidFill>
                  <a:schemeClr val="tx1"/>
                </a:solidFill>
              </a:rPr>
              <a:t>Y seleccionar </a:t>
            </a:r>
            <a:r>
              <a:rPr lang="es-ES" b="1" dirty="0">
                <a:solidFill>
                  <a:schemeClr val="accent2">
                    <a:lumMod val="75000"/>
                  </a:schemeClr>
                </a:solidFill>
              </a:rPr>
              <a:t>Ariba </a:t>
            </a:r>
            <a:r>
              <a:rPr lang="es-ES" b="1" dirty="0" err="1">
                <a:solidFill>
                  <a:schemeClr val="accent2">
                    <a:lumMod val="75000"/>
                  </a:schemeClr>
                </a:solidFill>
              </a:rPr>
              <a:t>Proposals</a:t>
            </a:r>
            <a:r>
              <a:rPr lang="es-ES" b="1" dirty="0">
                <a:solidFill>
                  <a:schemeClr val="accent2">
                    <a:lumMod val="75000"/>
                  </a:schemeClr>
                </a:solidFill>
              </a:rPr>
              <a:t> &amp; </a:t>
            </a:r>
            <a:r>
              <a:rPr lang="es-ES" b="1" dirty="0" err="1">
                <a:solidFill>
                  <a:schemeClr val="accent2">
                    <a:lumMod val="75000"/>
                  </a:schemeClr>
                </a:solidFill>
              </a:rPr>
              <a:t>Questionaries</a:t>
            </a:r>
            <a:endParaRPr lang="es-ES" b="1" dirty="0">
              <a:solidFill>
                <a:schemeClr val="accent2">
                  <a:lumMod val="75000"/>
                </a:schemeClr>
              </a:solidFill>
            </a:endParaRPr>
          </a:p>
        </p:txBody>
      </p:sp>
      <p:pic>
        <p:nvPicPr>
          <p:cNvPr id="7" name="Imagen 6" descr="Interfaz de usuario gráfica, Texto, Aplicación&#10;&#10;Descripción generada automáticamente">
            <a:extLst>
              <a:ext uri="{FF2B5EF4-FFF2-40B4-BE49-F238E27FC236}">
                <a16:creationId xmlns:a16="http://schemas.microsoft.com/office/drawing/2014/main" id="{332D8A9D-D132-1264-732B-FEB993FCD0BB}"/>
              </a:ext>
            </a:extLst>
          </p:cNvPr>
          <p:cNvPicPr>
            <a:picLocks noChangeAspect="1"/>
          </p:cNvPicPr>
          <p:nvPr/>
        </p:nvPicPr>
        <p:blipFill>
          <a:blip r:embed="rId5"/>
          <a:stretch>
            <a:fillRect/>
          </a:stretch>
        </p:blipFill>
        <p:spPr>
          <a:xfrm>
            <a:off x="505119" y="2270458"/>
            <a:ext cx="3450856"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nterfaz de usuario gráfica, Texto, Aplicación&#10;&#10;Descripción generada automáticamente">
            <a:extLst>
              <a:ext uri="{FF2B5EF4-FFF2-40B4-BE49-F238E27FC236}">
                <a16:creationId xmlns:a16="http://schemas.microsoft.com/office/drawing/2014/main" id="{F7BADE25-F140-F64F-1B02-F0C99561A985}"/>
              </a:ext>
            </a:extLst>
          </p:cNvPr>
          <p:cNvPicPr>
            <a:picLocks noChangeAspect="1"/>
          </p:cNvPicPr>
          <p:nvPr/>
        </p:nvPicPr>
        <p:blipFill>
          <a:blip r:embed="rId6"/>
          <a:stretch>
            <a:fillRect/>
          </a:stretch>
        </p:blipFill>
        <p:spPr>
          <a:xfrm>
            <a:off x="4074944" y="2292225"/>
            <a:ext cx="3575631"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Interfaz de usuario gráfica, Texto, Aplicación, Chat o mensaje de texto&#10;&#10;Descripción generada automáticamente">
            <a:extLst>
              <a:ext uri="{FF2B5EF4-FFF2-40B4-BE49-F238E27FC236}">
                <a16:creationId xmlns:a16="http://schemas.microsoft.com/office/drawing/2014/main" id="{433E572A-3556-DCD7-FBF2-0FA45FC84AAD}"/>
              </a:ext>
            </a:extLst>
          </p:cNvPr>
          <p:cNvPicPr>
            <a:picLocks noChangeAspect="1"/>
          </p:cNvPicPr>
          <p:nvPr/>
        </p:nvPicPr>
        <p:blipFill>
          <a:blip r:embed="rId7"/>
          <a:stretch>
            <a:fillRect/>
          </a:stretch>
        </p:blipFill>
        <p:spPr>
          <a:xfrm>
            <a:off x="7769544" y="2270458"/>
            <a:ext cx="3838463" cy="285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226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F875E9-360D-1E3C-BB50-9236CA947E2C}"/>
              </a:ext>
            </a:extLst>
          </p:cNvPr>
          <p:cNvPicPr>
            <a:picLocks noChangeAspect="1"/>
          </p:cNvPicPr>
          <p:nvPr/>
        </p:nvPicPr>
        <p:blipFill rotWithShape="1">
          <a:blip r:embed="rId4"/>
          <a:srcRect r="61183"/>
          <a:stretch/>
        </p:blipFill>
        <p:spPr>
          <a:xfrm>
            <a:off x="0" y="5938656"/>
            <a:ext cx="1341555" cy="919343"/>
          </a:xfrm>
          <a:prstGeom prst="homePlate">
            <a:avLst>
              <a:gd name="adj" fmla="val 13167"/>
            </a:avLst>
          </a:prstGeom>
        </p:spPr>
      </p:pic>
      <p:sp>
        <p:nvSpPr>
          <p:cNvPr id="6" name="CuadroTexto 5">
            <a:extLst>
              <a:ext uri="{FF2B5EF4-FFF2-40B4-BE49-F238E27FC236}">
                <a16:creationId xmlns:a16="http://schemas.microsoft.com/office/drawing/2014/main" id="{3989F02B-12D2-746A-938C-C80718B99DFB}"/>
              </a:ext>
            </a:extLst>
          </p:cNvPr>
          <p:cNvSpPr txBox="1"/>
          <p:nvPr/>
        </p:nvSpPr>
        <p:spPr>
          <a:xfrm>
            <a:off x="1679180" y="5867350"/>
            <a:ext cx="10017488" cy="584775"/>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Una vez ingresado a la página Le aparecerán los diferentes eventos que tiene abiertos, en curso o finalizados. También podrá ver si tiene pendiente cuestionarios homologación u otras tareas.</a:t>
            </a:r>
          </a:p>
        </p:txBody>
      </p:sp>
      <p:pic>
        <p:nvPicPr>
          <p:cNvPr id="4" name="Imagen 3">
            <a:extLst>
              <a:ext uri="{FF2B5EF4-FFF2-40B4-BE49-F238E27FC236}">
                <a16:creationId xmlns:a16="http://schemas.microsoft.com/office/drawing/2014/main" id="{864B0D05-A6DF-DDC9-90FC-438E415D0913}"/>
              </a:ext>
            </a:extLst>
          </p:cNvPr>
          <p:cNvPicPr>
            <a:picLocks noChangeAspect="1"/>
          </p:cNvPicPr>
          <p:nvPr/>
        </p:nvPicPr>
        <p:blipFill>
          <a:blip r:embed="rId5"/>
          <a:stretch>
            <a:fillRect/>
          </a:stretch>
        </p:blipFill>
        <p:spPr>
          <a:xfrm>
            <a:off x="1019697" y="1365568"/>
            <a:ext cx="10339346" cy="4126864"/>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60C33523-D2BE-B0B0-729C-67F712356D0D}"/>
              </a:ext>
            </a:extLst>
          </p:cNvPr>
          <p:cNvSpPr txBox="1">
            <a:spLocks/>
          </p:cNvSpPr>
          <p:nvPr/>
        </p:nvSpPr>
        <p:spPr>
          <a:xfrm>
            <a:off x="336000"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Acceso al evento en Ariba Network</a:t>
            </a:r>
          </a:p>
        </p:txBody>
      </p:sp>
    </p:spTree>
    <p:extLst>
      <p:ext uri="{BB962C8B-B14F-4D97-AF65-F5344CB8AC3E}">
        <p14:creationId xmlns:p14="http://schemas.microsoft.com/office/powerpoint/2010/main" val="307614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255485"/>
            <a:ext cx="11519451"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Ingresar al evento al cual fue invitado Para participar, es necesario que previamente acepte los prerrequisitos. Para ello tiene que acceder a “Revisar prerrequisitos” y aceptarlos. </a:t>
            </a:r>
          </a:p>
          <a:p>
            <a:pPr marL="285750" indent="-285750">
              <a:buFont typeface="Wingdings" panose="05000000000000000000" pitchFamily="2" charset="2"/>
              <a:buChar char="ü"/>
            </a:pPr>
            <a:r>
              <a:rPr lang="es-ES" b="1" dirty="0">
                <a:solidFill>
                  <a:schemeClr val="tx1"/>
                </a:solidFill>
              </a:rPr>
              <a:t>Si selecciona “Declinar respuesta”, no podrá participar.</a:t>
            </a:r>
          </a:p>
          <a:p>
            <a:pPr marL="285750" indent="-285750">
              <a:buFont typeface="Wingdings" panose="05000000000000000000" pitchFamily="2" charset="2"/>
              <a:buChar char="ü"/>
            </a:pPr>
            <a:r>
              <a:rPr lang="es-ES" b="1" dirty="0">
                <a:solidFill>
                  <a:schemeClr val="tx1"/>
                </a:solidFill>
              </a:rPr>
              <a:t>En la parte superior derecha se encuentra el cronograma con el tiempo restante para participar en el evento. </a:t>
            </a:r>
          </a:p>
        </p:txBody>
      </p:sp>
      <p:pic>
        <p:nvPicPr>
          <p:cNvPr id="5" name="Imagen 4">
            <a:extLst>
              <a:ext uri="{FF2B5EF4-FFF2-40B4-BE49-F238E27FC236}">
                <a16:creationId xmlns:a16="http://schemas.microsoft.com/office/drawing/2014/main" id="{186AD149-4104-80FC-31BF-24EF07C0B653}"/>
              </a:ext>
            </a:extLst>
          </p:cNvPr>
          <p:cNvPicPr>
            <a:picLocks noChangeAspect="1"/>
          </p:cNvPicPr>
          <p:nvPr/>
        </p:nvPicPr>
        <p:blipFill>
          <a:blip r:embed="rId3"/>
          <a:stretch>
            <a:fillRect/>
          </a:stretch>
        </p:blipFill>
        <p:spPr>
          <a:xfrm>
            <a:off x="526593" y="1666914"/>
            <a:ext cx="11138263" cy="3032250"/>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Aceptación de Prerrequisitos</a:t>
            </a:r>
          </a:p>
        </p:txBody>
      </p:sp>
    </p:spTree>
    <p:extLst>
      <p:ext uri="{BB962C8B-B14F-4D97-AF65-F5344CB8AC3E}">
        <p14:creationId xmlns:p14="http://schemas.microsoft.com/office/powerpoint/2010/main" val="269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654726" y="5227349"/>
            <a:ext cx="10444681" cy="83099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Una vez aceptados los prerrequisitos, deberá responder a las preguntas y cuestionarios que USIL requiere.</a:t>
            </a:r>
          </a:p>
          <a:p>
            <a:pPr marL="285750" indent="-285750">
              <a:buFont typeface="Wingdings" panose="05000000000000000000" pitchFamily="2" charset="2"/>
              <a:buChar char="ü"/>
            </a:pPr>
            <a:r>
              <a:rPr lang="es-ES" b="1" dirty="0">
                <a:solidFill>
                  <a:schemeClr val="tx1"/>
                </a:solidFill>
              </a:rPr>
              <a:t>Los apartados con un asterisco serán obligatorios de responder. </a:t>
            </a:r>
          </a:p>
          <a:p>
            <a:pPr marL="285750" indent="-285750">
              <a:buFont typeface="Wingdings" panose="05000000000000000000" pitchFamily="2" charset="2"/>
              <a:buChar char="ü"/>
            </a:pPr>
            <a:r>
              <a:rPr lang="es-ES" b="1" dirty="0">
                <a:solidFill>
                  <a:schemeClr val="tx1"/>
                </a:solidFill>
              </a:rPr>
              <a:t>Las secciones técnico-comerciales se activarán de acuerdo con cada tipo de evento que Usil requiera. </a:t>
            </a:r>
          </a:p>
        </p:txBody>
      </p:sp>
      <p:sp>
        <p:nvSpPr>
          <p:cNvPr id="9" name="Title 1">
            <a:extLst>
              <a:ext uri="{FF2B5EF4-FFF2-40B4-BE49-F238E27FC236}">
                <a16:creationId xmlns:a16="http://schemas.microsoft.com/office/drawing/2014/main" id="{BF6B1161-5436-DF37-646C-E41EEA94532C}"/>
              </a:ext>
            </a:extLst>
          </p:cNvPr>
          <p:cNvSpPr txBox="1">
            <a:spLocks/>
          </p:cNvSpPr>
          <p:nvPr/>
        </p:nvSpPr>
        <p:spPr>
          <a:xfrm>
            <a:off x="429645" y="554996"/>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Respuesta al contenido del evento</a:t>
            </a:r>
          </a:p>
        </p:txBody>
      </p:sp>
      <p:pic>
        <p:nvPicPr>
          <p:cNvPr id="16" name="Imagen 15">
            <a:extLst>
              <a:ext uri="{FF2B5EF4-FFF2-40B4-BE49-F238E27FC236}">
                <a16:creationId xmlns:a16="http://schemas.microsoft.com/office/drawing/2014/main" id="{F79C7087-1D79-BC33-4059-9B324ED247AE}"/>
              </a:ext>
            </a:extLst>
          </p:cNvPr>
          <p:cNvPicPr>
            <a:picLocks noChangeAspect="1"/>
          </p:cNvPicPr>
          <p:nvPr/>
        </p:nvPicPr>
        <p:blipFill>
          <a:blip r:embed="rId3"/>
          <a:stretch>
            <a:fillRect/>
          </a:stretch>
        </p:blipFill>
        <p:spPr>
          <a:xfrm>
            <a:off x="8007668" y="2461847"/>
            <a:ext cx="3941428" cy="2374912"/>
          </a:xfrm>
          <a:prstGeom prst="rect">
            <a:avLst/>
          </a:prstGeom>
          <a:ln>
            <a:solidFill>
              <a:schemeClr val="accent1"/>
            </a:solidFill>
          </a:ln>
          <a:effectLst>
            <a:outerShdw blurRad="292100" dist="139700" dir="2700000" algn="tl" rotWithShape="0">
              <a:srgbClr val="333333">
                <a:alpha val="65000"/>
              </a:srgbClr>
            </a:outerShdw>
          </a:effectLst>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F7740D15-86C8-BE39-18AE-7FF07A9F8DD8}"/>
              </a:ext>
            </a:extLst>
          </p:cNvPr>
          <p:cNvPicPr>
            <a:picLocks noChangeAspect="1"/>
          </p:cNvPicPr>
          <p:nvPr/>
        </p:nvPicPr>
        <p:blipFill>
          <a:blip r:embed="rId4"/>
          <a:stretch>
            <a:fillRect/>
          </a:stretch>
        </p:blipFill>
        <p:spPr>
          <a:xfrm>
            <a:off x="429645" y="977407"/>
            <a:ext cx="7390132" cy="3965794"/>
          </a:xfrm>
          <a:prstGeom prst="rect">
            <a:avLst/>
          </a:prstGeom>
        </p:spPr>
      </p:pic>
    </p:spTree>
    <p:extLst>
      <p:ext uri="{BB962C8B-B14F-4D97-AF65-F5344CB8AC3E}">
        <p14:creationId xmlns:p14="http://schemas.microsoft.com/office/powerpoint/2010/main" val="218942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5" y="5579040"/>
            <a:ext cx="11519451" cy="1077218"/>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Si tiene dudas sobre la licitación, deberá descargar el archivo adjuntado por USIL llamado “Formato de Absolución de Consultas”. Una vez haya rellenado las diferentes cuestiones en ese archivo descargado, se las enviará a USIL haciendo clic en el campo </a:t>
            </a:r>
            <a:r>
              <a:rPr lang="es-ES" b="1" dirty="0">
                <a:solidFill>
                  <a:schemeClr val="accent2">
                    <a:lumMod val="75000"/>
                  </a:schemeClr>
                </a:solidFill>
              </a:rPr>
              <a:t>“Escribir mensaje”. </a:t>
            </a:r>
            <a:r>
              <a:rPr lang="es-ES" b="1" dirty="0">
                <a:solidFill>
                  <a:schemeClr val="tx1"/>
                </a:solidFill>
              </a:rPr>
              <a:t>Le dará la opción de adjuntar un archivo (Formato de Absolución de Consultas rellenado), completará el asunto propuesto añadiendo “Consultas del Proveedor (Nombre del Proveedor)” y hará clic en “</a:t>
            </a:r>
            <a:r>
              <a:rPr lang="es-ES" b="1" dirty="0">
                <a:solidFill>
                  <a:schemeClr val="accent2">
                    <a:lumMod val="75000"/>
                  </a:schemeClr>
                </a:solidFill>
              </a:rPr>
              <a:t>Enviar</a:t>
            </a:r>
            <a:r>
              <a:rPr lang="es-ES" b="1" dirty="0">
                <a:solidFill>
                  <a:schemeClr val="tx1"/>
                </a:solidFill>
              </a:rPr>
              <a:t>”.</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Consultas a USIL</a:t>
            </a:r>
          </a:p>
        </p:txBody>
      </p:sp>
      <p:pic>
        <p:nvPicPr>
          <p:cNvPr id="2" name="Imagen 1"/>
          <p:cNvPicPr>
            <a:picLocks noChangeAspect="1"/>
          </p:cNvPicPr>
          <p:nvPr/>
        </p:nvPicPr>
        <p:blipFill>
          <a:blip r:embed="rId3"/>
          <a:stretch>
            <a:fillRect/>
          </a:stretch>
        </p:blipFill>
        <p:spPr>
          <a:xfrm>
            <a:off x="506877" y="1154451"/>
            <a:ext cx="8407605" cy="2680621"/>
          </a:xfrm>
          <a:prstGeom prst="rect">
            <a:avLst/>
          </a:prstGeom>
          <a:ln>
            <a:solidFill>
              <a:schemeClr val="accent1"/>
            </a:solid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5618890" y="2835563"/>
            <a:ext cx="5976497" cy="232756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404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989F02B-12D2-746A-938C-C80718B99DFB}"/>
              </a:ext>
            </a:extLst>
          </p:cNvPr>
          <p:cNvSpPr txBox="1"/>
          <p:nvPr/>
        </p:nvSpPr>
        <p:spPr>
          <a:xfrm>
            <a:off x="429646" y="5579040"/>
            <a:ext cx="9685026" cy="338554"/>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r>
              <a:rPr lang="es-ES" b="1" dirty="0">
                <a:solidFill>
                  <a:schemeClr val="tx1"/>
                </a:solidFill>
              </a:rPr>
              <a:t>Para revisar las consultas enviadas y las respuestas por parte de USIL, debe in a </a:t>
            </a:r>
            <a:r>
              <a:rPr lang="es-ES" b="1" dirty="0">
                <a:solidFill>
                  <a:schemeClr val="accent2">
                    <a:lumMod val="75000"/>
                  </a:schemeClr>
                </a:solidFill>
              </a:rPr>
              <a:t>Mensajes de evento.</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Envío de Consultas a USIL</a:t>
            </a:r>
          </a:p>
        </p:txBody>
      </p:sp>
      <p:pic>
        <p:nvPicPr>
          <p:cNvPr id="5" name="Imagen 4">
            <a:extLst>
              <a:ext uri="{FF2B5EF4-FFF2-40B4-BE49-F238E27FC236}">
                <a16:creationId xmlns:a16="http://schemas.microsoft.com/office/drawing/2014/main" id="{19237771-2A80-CF16-338F-FFEA89284893}"/>
              </a:ext>
            </a:extLst>
          </p:cNvPr>
          <p:cNvPicPr>
            <a:picLocks noChangeAspect="1"/>
          </p:cNvPicPr>
          <p:nvPr/>
        </p:nvPicPr>
        <p:blipFill>
          <a:blip r:embed="rId3"/>
          <a:stretch>
            <a:fillRect/>
          </a:stretch>
        </p:blipFill>
        <p:spPr>
          <a:xfrm>
            <a:off x="574976" y="1345511"/>
            <a:ext cx="6878010" cy="3210373"/>
          </a:xfrm>
          <a:prstGeom prst="rect">
            <a:avLst/>
          </a:prstGeom>
        </p:spPr>
      </p:pic>
    </p:spTree>
    <p:extLst>
      <p:ext uri="{BB962C8B-B14F-4D97-AF65-F5344CB8AC3E}">
        <p14:creationId xmlns:p14="http://schemas.microsoft.com/office/powerpoint/2010/main" val="219931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66669" y="1568438"/>
            <a:ext cx="5387058" cy="3025291"/>
          </a:xfrm>
          <a:prstGeom prst="rect">
            <a:avLst/>
          </a:prstGeom>
          <a:ln>
            <a:solidFill>
              <a:schemeClr val="accent1"/>
            </a:solid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3989F02B-12D2-746A-938C-C80718B99DFB}"/>
              </a:ext>
            </a:extLst>
          </p:cNvPr>
          <p:cNvSpPr txBox="1"/>
          <p:nvPr/>
        </p:nvSpPr>
        <p:spPr>
          <a:xfrm>
            <a:off x="429645" y="5579040"/>
            <a:ext cx="11519451" cy="830997"/>
          </a:xfrm>
          <a:prstGeom prst="rect">
            <a:avLst/>
          </a:prstGeom>
          <a:noFill/>
        </p:spPr>
        <p:txBody>
          <a:bodyPr wrap="square">
            <a:spAutoFit/>
          </a:bodyPr>
          <a:lstStyle>
            <a:defPPr>
              <a:defRPr lang="es-PE"/>
            </a:defPPr>
            <a:lvl1pPr>
              <a:defRPr sz="1600">
                <a:solidFill>
                  <a:schemeClr val="bg2">
                    <a:lumMod val="25000"/>
                  </a:schemeClr>
                </a:solidFill>
                <a:latin typeface="Stelvio Grotesk Regular" pitchFamily="2" charset="0"/>
              </a:defRPr>
            </a:lvl1pPr>
          </a:lstStyle>
          <a:p>
            <a:pPr marL="285750" indent="-285750">
              <a:buFont typeface="Wingdings" panose="05000000000000000000" pitchFamily="2" charset="2"/>
              <a:buChar char="ü"/>
            </a:pPr>
            <a:r>
              <a:rPr lang="es-ES" b="1" dirty="0">
                <a:solidFill>
                  <a:schemeClr val="tx1"/>
                </a:solidFill>
              </a:rPr>
              <a:t>El proveedor recibirá una notificación de respuesta al correo electrónico, También podrá acceder a “Mensajes de evento” dentro del evento en Ariba Network y Tendrá todos los mensajes intercambiados entre el proveedor y USIL y podrá descargar los archivos adjuntos.</a:t>
            </a:r>
          </a:p>
        </p:txBody>
      </p:sp>
      <p:sp>
        <p:nvSpPr>
          <p:cNvPr id="12" name="Title 1">
            <a:extLst>
              <a:ext uri="{FF2B5EF4-FFF2-40B4-BE49-F238E27FC236}">
                <a16:creationId xmlns:a16="http://schemas.microsoft.com/office/drawing/2014/main" id="{0A1CCA0B-2051-EC5C-49F2-AC7456229543}"/>
              </a:ext>
            </a:extLst>
          </p:cNvPr>
          <p:cNvSpPr txBox="1">
            <a:spLocks/>
          </p:cNvSpPr>
          <p:nvPr/>
        </p:nvSpPr>
        <p:spPr>
          <a:xfrm>
            <a:off x="429645" y="649095"/>
            <a:ext cx="11519451" cy="919343"/>
          </a:xfrm>
          <a:prstGeom prst="rect">
            <a:avLst/>
          </a:prstGeom>
          <a:noFill/>
        </p:spPr>
        <p:txBody>
          <a:bodyPr wrap="square" rtlCol="0">
            <a:spAutoFit/>
          </a:bodyPr>
          <a:lstStyle>
            <a:defPPr>
              <a:defRPr lang="es-PE"/>
            </a:defPPr>
            <a:lvl1pPr>
              <a:defRPr sz="2500">
                <a:solidFill>
                  <a:srgbClr val="1C4FD9"/>
                </a:solidFill>
                <a:latin typeface="Stelvio Grotesk Bold" pitchFamily="2" charset="0"/>
              </a:defRPr>
            </a:lvl1pPr>
          </a:lstStyle>
          <a:p>
            <a:r>
              <a:rPr lang="es-ES" dirty="0"/>
              <a:t>Respuesta de los proveedores – Recepción de Consultas de USIL</a:t>
            </a:r>
          </a:p>
        </p:txBody>
      </p:sp>
      <p:pic>
        <p:nvPicPr>
          <p:cNvPr id="5" name="Imagen 4"/>
          <p:cNvPicPr>
            <a:picLocks noChangeAspect="1"/>
          </p:cNvPicPr>
          <p:nvPr/>
        </p:nvPicPr>
        <p:blipFill>
          <a:blip r:embed="rId4"/>
          <a:stretch>
            <a:fillRect/>
          </a:stretch>
        </p:blipFill>
        <p:spPr>
          <a:xfrm>
            <a:off x="6655382" y="1159830"/>
            <a:ext cx="4574018" cy="2142963"/>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5"/>
          <a:stretch>
            <a:fillRect/>
          </a:stretch>
        </p:blipFill>
        <p:spPr>
          <a:xfrm>
            <a:off x="6655382" y="3406061"/>
            <a:ext cx="4574018" cy="212745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54701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dc006f-b445-44a0-a026-bd0b9c2451d0">
      <Terms xmlns="http://schemas.microsoft.com/office/infopath/2007/PartnerControls"/>
    </lcf76f155ced4ddcb4097134ff3c332f>
    <TaxCatchAll xmlns="c4f0a701-2d3f-4fd8-a0cf-b3fc3a4a7a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E7F392F7478E24687DB7F3B5590CB0E" ma:contentTypeVersion="14" ma:contentTypeDescription="Crear nuevo documento." ma:contentTypeScope="" ma:versionID="86eb3008672e161077cc299d9d3c4a18">
  <xsd:schema xmlns:xsd="http://www.w3.org/2001/XMLSchema" xmlns:xs="http://www.w3.org/2001/XMLSchema" xmlns:p="http://schemas.microsoft.com/office/2006/metadata/properties" xmlns:ns2="ccdc006f-b445-44a0-a026-bd0b9c2451d0" xmlns:ns3="c4f0a701-2d3f-4fd8-a0cf-b3fc3a4a7a13" targetNamespace="http://schemas.microsoft.com/office/2006/metadata/properties" ma:root="true" ma:fieldsID="0391099875ae79d1375c098470f8267e" ns2:_="" ns3:_="">
    <xsd:import namespace="ccdc006f-b445-44a0-a026-bd0b9c2451d0"/>
    <xsd:import namespace="c4f0a701-2d3f-4fd8-a0cf-b3fc3a4a7a1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c006f-b445-44a0-a026-bd0b9c2451d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bd611b69-d086-4bb6-bf37-dd4df741f5b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f0a701-2d3f-4fd8-a0cf-b3fc3a4a7a1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69e8446-fb32-4fdc-8698-2c6732d2fee7}" ma:internalName="TaxCatchAll" ma:showField="CatchAllData" ma:web="c4f0a701-2d3f-4fd8-a0cf-b3fc3a4a7a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B072D9-8DE7-42C3-93D7-888524952519}">
  <ds:schemaRefs>
    <ds:schemaRef ds:uri="http://schemas.microsoft.com/office/2006/metadata/properties"/>
    <ds:schemaRef ds:uri="http://schemas.microsoft.com/office/infopath/2007/PartnerControls"/>
    <ds:schemaRef ds:uri="03f36452-b6ab-409c-9ed6-49df6cac2f67"/>
    <ds:schemaRef ds:uri="89418908-6dad-435a-bda7-c78131f2b996"/>
  </ds:schemaRefs>
</ds:datastoreItem>
</file>

<file path=customXml/itemProps2.xml><?xml version="1.0" encoding="utf-8"?>
<ds:datastoreItem xmlns:ds="http://schemas.openxmlformats.org/officeDocument/2006/customXml" ds:itemID="{55F978C3-5B6B-49F9-8687-F884D2B61B45}"/>
</file>

<file path=customXml/itemProps3.xml><?xml version="1.0" encoding="utf-8"?>
<ds:datastoreItem xmlns:ds="http://schemas.openxmlformats.org/officeDocument/2006/customXml" ds:itemID="{515AAEA1-8740-458F-907B-A8B181989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2924</TotalTime>
  <Words>823</Words>
  <Application>Microsoft Office PowerPoint</Application>
  <PresentationFormat>Panorámica</PresentationFormat>
  <Paragraphs>53</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Avenir Next Condensed</vt:lpstr>
      <vt:lpstr>BerlingskeSerif-DBd</vt:lpstr>
      <vt:lpstr>Calibri</vt:lpstr>
      <vt:lpstr>Calibri Light</vt:lpstr>
      <vt:lpstr>Stelvio Grotesk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Leslye Coronado Quispe</dc:creator>
  <cp:lastModifiedBy>Yasmine Cordova Ramirez</cp:lastModifiedBy>
  <cp:revision>16</cp:revision>
  <dcterms:created xsi:type="dcterms:W3CDTF">2023-02-13T15:25:24Z</dcterms:created>
  <dcterms:modified xsi:type="dcterms:W3CDTF">2024-05-01T00:53:00Z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0x01010049A4595BF183CF43B503CDBB82AD55C1</vt:lpwstr>
  </property>
</Properties>
</file>